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6.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8.xml"/><Relationship Id="rId44" Type="http://schemas.openxmlformats.org/officeDocument/2006/relationships/font" Target="fonts/Lato-regular.fntdata"/><Relationship Id="rId21" Type="http://schemas.openxmlformats.org/officeDocument/2006/relationships/slide" Target="slides/slide17.xml"/><Relationship Id="rId43" Type="http://schemas.openxmlformats.org/officeDocument/2006/relationships/font" Target="fonts/Raleway-boldItalic.fntdata"/><Relationship Id="rId24" Type="http://schemas.openxmlformats.org/officeDocument/2006/relationships/slide" Target="slides/slide20.xml"/><Relationship Id="rId46" Type="http://schemas.openxmlformats.org/officeDocument/2006/relationships/font" Target="fonts/Lato-italic.fntdata"/><Relationship Id="rId23" Type="http://schemas.openxmlformats.org/officeDocument/2006/relationships/slide" Target="slides/slide19.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Lato-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0c862f514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0c862f51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fcc2a38f3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fcc2a38f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fcc2a38f3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fcc2a38f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fcc2a38f3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fcc2a38f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fcc2a38f3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fcc2a38f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fcc2a38f3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fcc2a38f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0726bebf2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0726bebf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d0726bebf2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d0726bebf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0726bebf2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d0726bebf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d0726bebf2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d0726bebf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d0c862f514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d0c862f5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d0726bebf2_0_1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d0726bebf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0726bebf2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0726bebf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0726bebf2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d0726bebf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0726bebf2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d0726bebf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0726bebf2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d0726bebf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0726bebf2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d0726bebf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fcc2a38f3_0_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fcc2a38f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fcc2a38f3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6fcc2a38f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fcc2a38f3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fcc2a38f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fcc2a38f3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fcc2a38f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0726bebf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0726beb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fcc2a38f3_0_1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fcc2a38f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0d1c3210a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d0d1c3210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d0d1c3210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d0d1c321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d0d1c3210a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d0d1c321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d0d1c3210a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d0d1c3210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0726bebf2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0726bebf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d0726bebf2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d0726beb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0c862f514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d0c862f51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0c862f514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d0c862f51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0c862f514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0c862f51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0c862f514_0_1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d0c862f51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p:txBody>
      </p:sp>
      <p:sp>
        <p:nvSpPr>
          <p:cNvPr id="11" name="Google Shape;11;p2"/>
          <p:cNvSpPr/>
          <p:nvPr/>
        </p:nvSpPr>
        <p:spPr>
          <a:xfrm>
            <a:off x="5938246" y="2533163"/>
            <a:ext cx="7218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659861" y="2533163"/>
            <a:ext cx="7218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 y="2533163"/>
            <a:ext cx="7218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21425" y="2533163"/>
            <a:ext cx="52167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background">
  <p:cSld name="BLANK_1">
    <p:bg>
      <p:bgPr>
        <a:solidFill>
          <a:schemeClr val="accent1"/>
        </a:solidFill>
      </p:bgPr>
    </p:bg>
    <p:spTree>
      <p:nvGrpSpPr>
        <p:cNvPr id="78"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0" y="5066325"/>
            <a:ext cx="8937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a:off x="893710" y="5066325"/>
            <a:ext cx="64626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b="1" sz="2400">
                <a:solidFill>
                  <a:schemeClr val="lt1"/>
                </a:solidFill>
              </a:defRPr>
            </a:lvl1pPr>
            <a:lvl2pPr lvl="1" rtl="0" algn="ctr">
              <a:spcBef>
                <a:spcPts val="0"/>
              </a:spcBef>
              <a:spcAft>
                <a:spcPts val="0"/>
              </a:spcAft>
              <a:buClr>
                <a:schemeClr val="lt1"/>
              </a:buClr>
              <a:buSzPts val="2400"/>
              <a:buNone/>
              <a:defRPr b="1">
                <a:solidFill>
                  <a:schemeClr val="lt1"/>
                </a:solidFill>
              </a:defRPr>
            </a:lvl2pPr>
            <a:lvl3pPr lvl="2" rtl="0" algn="ctr">
              <a:spcBef>
                <a:spcPts val="0"/>
              </a:spcBef>
              <a:spcAft>
                <a:spcPts val="0"/>
              </a:spcAft>
              <a:buClr>
                <a:schemeClr val="lt1"/>
              </a:buClr>
              <a:buSzPts val="2400"/>
              <a:buNone/>
              <a:defRPr b="1">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19" name="Google Shape;19;p3"/>
          <p:cNvSpPr/>
          <p:nvPr/>
        </p:nvSpPr>
        <p:spPr>
          <a:xfrm>
            <a:off x="3047704" y="3992850"/>
            <a:ext cx="3047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6096271" y="3992850"/>
            <a:ext cx="3047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 y="3992850"/>
            <a:ext cx="3047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3" name="Shape 23"/>
        <p:cNvGrpSpPr/>
        <p:nvPr/>
      </p:nvGrpSpPr>
      <p:grpSpPr>
        <a:xfrm>
          <a:off x="0" y="0"/>
          <a:ext cx="0" cy="0"/>
          <a:chOff x="0" y="0"/>
          <a:chExt cx="0" cy="0"/>
        </a:xfrm>
      </p:grpSpPr>
      <p:sp>
        <p:nvSpPr>
          <p:cNvPr id="24" name="Google Shape;24;p4"/>
          <p:cNvSpPr txBox="1"/>
          <p:nvPr>
            <p:ph idx="1" type="body"/>
          </p:nvPr>
        </p:nvSpPr>
        <p:spPr>
          <a:xfrm>
            <a:off x="1710425" y="2161800"/>
            <a:ext cx="5723700" cy="8199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i="1"/>
            </a:lvl1pPr>
            <a:lvl2pPr indent="-381000" lvl="1" marL="914400" rtl="0" algn="ctr">
              <a:spcBef>
                <a:spcPts val="0"/>
              </a:spcBef>
              <a:spcAft>
                <a:spcPts val="0"/>
              </a:spcAft>
              <a:buSzPts val="2400"/>
              <a:buChar char="○"/>
              <a:defRPr i="1"/>
            </a:lvl2pPr>
            <a:lvl3pPr indent="-381000" lvl="2" marL="1371600" rtl="0" algn="ctr">
              <a:spcBef>
                <a:spcPts val="0"/>
              </a:spcBef>
              <a:spcAft>
                <a:spcPts val="0"/>
              </a:spcAft>
              <a:buSzPts val="2400"/>
              <a:buChar char="■"/>
              <a:defRPr i="1"/>
            </a:lvl3pPr>
            <a:lvl4pPr indent="-381000" lvl="3" marL="1828800" rtl="0" algn="ctr">
              <a:spcBef>
                <a:spcPts val="0"/>
              </a:spcBef>
              <a:spcAft>
                <a:spcPts val="0"/>
              </a:spcAft>
              <a:buSzPts val="2400"/>
              <a:buChar char="●"/>
              <a:defRPr i="1"/>
            </a:lvl4pPr>
            <a:lvl5pPr indent="-381000" lvl="4" marL="2286000" rtl="0" algn="ctr">
              <a:spcBef>
                <a:spcPts val="0"/>
              </a:spcBef>
              <a:spcAft>
                <a:spcPts val="0"/>
              </a:spcAft>
              <a:buSzPts val="2400"/>
              <a:buChar char="○"/>
              <a:defRPr i="1"/>
            </a:lvl5pPr>
            <a:lvl6pPr indent="-381000" lvl="5" marL="2743200" rtl="0" algn="ctr">
              <a:spcBef>
                <a:spcPts val="0"/>
              </a:spcBef>
              <a:spcAft>
                <a:spcPts val="0"/>
              </a:spcAft>
              <a:buSzPts val="2400"/>
              <a:buChar char="■"/>
              <a:defRPr i="1"/>
            </a:lvl6pPr>
            <a:lvl7pPr indent="-381000" lvl="6" marL="3200400" rtl="0" algn="ctr">
              <a:spcBef>
                <a:spcPts val="0"/>
              </a:spcBef>
              <a:spcAft>
                <a:spcPts val="0"/>
              </a:spcAft>
              <a:buSzPts val="2400"/>
              <a:buChar char="●"/>
              <a:defRPr i="1"/>
            </a:lvl7pPr>
            <a:lvl8pPr indent="-381000" lvl="7" marL="3657600" rtl="0" algn="ctr">
              <a:spcBef>
                <a:spcPts val="0"/>
              </a:spcBef>
              <a:spcAft>
                <a:spcPts val="0"/>
              </a:spcAft>
              <a:buSzPts val="2400"/>
              <a:buChar char="○"/>
              <a:defRPr i="1"/>
            </a:lvl8pPr>
            <a:lvl9pPr indent="-381000" lvl="8" marL="4114800" algn="ctr">
              <a:spcBef>
                <a:spcPts val="0"/>
              </a:spcBef>
              <a:spcAft>
                <a:spcPts val="0"/>
              </a:spcAft>
              <a:buSzPts val="2400"/>
              <a:buChar char="■"/>
              <a:defRPr i="1"/>
            </a:lvl9pPr>
          </a:lstStyle>
          <a:p/>
        </p:txBody>
      </p:sp>
      <p:sp>
        <p:nvSpPr>
          <p:cNvPr id="25" name="Google Shape;25;p4"/>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chemeClr val="accent6"/>
                </a:solidFill>
              </a:rPr>
              <a:t>“</a:t>
            </a:r>
            <a:endParaRPr b="1" sz="9600">
              <a:solidFill>
                <a:schemeClr val="accent6"/>
              </a:solidFill>
            </a:endParaRPr>
          </a:p>
        </p:txBody>
      </p:sp>
      <p:sp>
        <p:nvSpPr>
          <p:cNvPr id="26" name="Google Shape;26;p4"/>
          <p:cNvSpPr/>
          <p:nvPr/>
        </p:nvSpPr>
        <p:spPr>
          <a:xfrm>
            <a:off x="5723283" y="1599675"/>
            <a:ext cx="17103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7434177" y="1599675"/>
            <a:ext cx="17103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1599675"/>
            <a:ext cx="17103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710425" y="1599675"/>
            <a:ext cx="17103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1" name="Shape 31"/>
        <p:cNvGrpSpPr/>
        <p:nvPr/>
      </p:nvGrpSpPr>
      <p:grpSpPr>
        <a:xfrm>
          <a:off x="0" y="0"/>
          <a:ext cx="0" cy="0"/>
          <a:chOff x="0" y="0"/>
          <a:chExt cx="0" cy="0"/>
        </a:xfrm>
      </p:grpSpPr>
      <p:sp>
        <p:nvSpPr>
          <p:cNvPr id="32" name="Google Shape;32;p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3" name="Google Shape;33;p5"/>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Clr>
                <a:schemeClr val="accent6"/>
              </a:buClr>
              <a:buSzPts val="1800"/>
              <a:buChar char="▷"/>
              <a:defRPr>
                <a:solidFill>
                  <a:schemeClr val="dk1"/>
                </a:solidFill>
              </a:defRPr>
            </a:lvl1pPr>
            <a:lvl2pPr indent="-381000" lvl="1" marL="914400">
              <a:spcBef>
                <a:spcPts val="0"/>
              </a:spcBef>
              <a:spcAft>
                <a:spcPts val="0"/>
              </a:spcAft>
              <a:buClr>
                <a:schemeClr val="dk1"/>
              </a:buClr>
              <a:buSzPts val="2400"/>
              <a:buChar char="○"/>
              <a:defRPr>
                <a:solidFill>
                  <a:schemeClr val="dk1"/>
                </a:solidFill>
              </a:defRPr>
            </a:lvl2pPr>
            <a:lvl3pPr indent="-381000" lvl="2" marL="1371600">
              <a:spcBef>
                <a:spcPts val="0"/>
              </a:spcBef>
              <a:spcAft>
                <a:spcPts val="0"/>
              </a:spcAft>
              <a:buClr>
                <a:schemeClr val="dk1"/>
              </a:buClr>
              <a:buSzPts val="2400"/>
              <a:buChar char="■"/>
              <a:defRPr>
                <a:solidFill>
                  <a:schemeClr val="dk1"/>
                </a:solidFill>
              </a:defRPr>
            </a:lvl3pPr>
            <a:lvl4pPr indent="-381000" lvl="3" marL="1828800">
              <a:spcBef>
                <a:spcPts val="0"/>
              </a:spcBef>
              <a:spcAft>
                <a:spcPts val="0"/>
              </a:spcAft>
              <a:buClr>
                <a:schemeClr val="dk1"/>
              </a:buClr>
              <a:buSzPts val="2400"/>
              <a:buChar char="●"/>
              <a:defRPr>
                <a:solidFill>
                  <a:schemeClr val="dk1"/>
                </a:solidFill>
              </a:defRPr>
            </a:lvl4pPr>
            <a:lvl5pPr indent="-381000" lvl="4" marL="2286000">
              <a:spcBef>
                <a:spcPts val="0"/>
              </a:spcBef>
              <a:spcAft>
                <a:spcPts val="0"/>
              </a:spcAft>
              <a:buClr>
                <a:schemeClr val="dk1"/>
              </a:buClr>
              <a:buSzPts val="2400"/>
              <a:buChar char="○"/>
              <a:defRPr>
                <a:solidFill>
                  <a:schemeClr val="dk1"/>
                </a:solidFill>
              </a:defRPr>
            </a:lvl5pPr>
            <a:lvl6pPr indent="-381000" lvl="5" marL="2743200">
              <a:spcBef>
                <a:spcPts val="0"/>
              </a:spcBef>
              <a:spcAft>
                <a:spcPts val="0"/>
              </a:spcAft>
              <a:buClr>
                <a:schemeClr val="dk1"/>
              </a:buClr>
              <a:buSzPts val="2400"/>
              <a:buChar char="■"/>
              <a:defRPr>
                <a:solidFill>
                  <a:schemeClr val="dk1"/>
                </a:solidFill>
              </a:defRPr>
            </a:lvl6pPr>
            <a:lvl7pPr indent="-381000" lvl="6" marL="3200400">
              <a:spcBef>
                <a:spcPts val="0"/>
              </a:spcBef>
              <a:spcAft>
                <a:spcPts val="0"/>
              </a:spcAft>
              <a:buClr>
                <a:schemeClr val="dk1"/>
              </a:buClr>
              <a:buSzPts val="2400"/>
              <a:buChar char="●"/>
              <a:defRPr>
                <a:solidFill>
                  <a:schemeClr val="dk1"/>
                </a:solidFill>
              </a:defRPr>
            </a:lvl7pPr>
            <a:lvl8pPr indent="-381000" lvl="7" marL="3657600">
              <a:spcBef>
                <a:spcPts val="0"/>
              </a:spcBef>
              <a:spcAft>
                <a:spcPts val="0"/>
              </a:spcAft>
              <a:buClr>
                <a:schemeClr val="dk1"/>
              </a:buClr>
              <a:buSzPts val="2400"/>
              <a:buChar char="○"/>
              <a:defRPr>
                <a:solidFill>
                  <a:schemeClr val="dk1"/>
                </a:solidFill>
              </a:defRPr>
            </a:lvl8pPr>
            <a:lvl9pPr indent="-381000" lvl="8" marL="4114800">
              <a:spcBef>
                <a:spcPts val="0"/>
              </a:spcBef>
              <a:spcAft>
                <a:spcPts val="0"/>
              </a:spcAft>
              <a:buClr>
                <a:schemeClr val="dk1"/>
              </a:buClr>
              <a:buSzPts val="2400"/>
              <a:buChar char="■"/>
              <a:defRPr>
                <a:solidFill>
                  <a:schemeClr val="dk1"/>
                </a:solidFill>
              </a:defRPr>
            </a:lvl9pPr>
          </a:lstStyle>
          <a:p/>
        </p:txBody>
      </p:sp>
      <p:sp>
        <p:nvSpPr>
          <p:cNvPr id="34" name="Google Shape;34;p5"/>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5" name="Google Shape;45;p6"/>
          <p:cNvSpPr txBox="1"/>
          <p:nvPr>
            <p:ph idx="1" type="body"/>
          </p:nvPr>
        </p:nvSpPr>
        <p:spPr>
          <a:xfrm>
            <a:off x="893625" y="1200150"/>
            <a:ext cx="31368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6" name="Google Shape;46;p6"/>
          <p:cNvSpPr txBox="1"/>
          <p:nvPr>
            <p:ph idx="2" type="body"/>
          </p:nvPr>
        </p:nvSpPr>
        <p:spPr>
          <a:xfrm>
            <a:off x="4219456" y="1200150"/>
            <a:ext cx="31368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8" name="Shape 48"/>
        <p:cNvGrpSpPr/>
        <p:nvPr/>
      </p:nvGrpSpPr>
      <p:grpSpPr>
        <a:xfrm>
          <a:off x="0" y="0"/>
          <a:ext cx="0" cy="0"/>
          <a:chOff x="0" y="0"/>
          <a:chExt cx="0" cy="0"/>
        </a:xfrm>
      </p:grpSpPr>
      <p:sp>
        <p:nvSpPr>
          <p:cNvPr id="49" name="Google Shape;49;p7"/>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 name="Google Shape;54;p7"/>
          <p:cNvSpPr txBox="1"/>
          <p:nvPr>
            <p:ph idx="1" type="body"/>
          </p:nvPr>
        </p:nvSpPr>
        <p:spPr>
          <a:xfrm>
            <a:off x="893700"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5" name="Google Shape;55;p7"/>
          <p:cNvSpPr txBox="1"/>
          <p:nvPr>
            <p:ph idx="2" type="body"/>
          </p:nvPr>
        </p:nvSpPr>
        <p:spPr>
          <a:xfrm>
            <a:off x="3386404"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6" name="Google Shape;56;p7"/>
          <p:cNvSpPr txBox="1"/>
          <p:nvPr>
            <p:ph idx="3" type="body"/>
          </p:nvPr>
        </p:nvSpPr>
        <p:spPr>
          <a:xfrm>
            <a:off x="5879107"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7" name="Google Shape;57;p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4" name="Google Shape;64;p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9"/>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idx="1" type="body"/>
          </p:nvPr>
        </p:nvSpPr>
        <p:spPr>
          <a:xfrm>
            <a:off x="893700" y="4649963"/>
            <a:ext cx="6462600" cy="350700"/>
          </a:xfrm>
          <a:prstGeom prst="rect">
            <a:avLst/>
          </a:prstGeom>
        </p:spPr>
        <p:txBody>
          <a:bodyPr anchorCtr="0" anchor="b" bIns="91425" lIns="91425" spcFirstLastPara="1" rIns="91425" wrap="square" tIns="91425">
            <a:noAutofit/>
          </a:bodyPr>
          <a:lstStyle>
            <a:lvl1pPr indent="-228600" lvl="0" marL="457200">
              <a:spcBef>
                <a:spcPts val="360"/>
              </a:spcBef>
              <a:spcAft>
                <a:spcPts val="0"/>
              </a:spcAft>
              <a:buClr>
                <a:schemeClr val="dk2"/>
              </a:buClr>
              <a:buSzPts val="1400"/>
              <a:buNone/>
              <a:defRPr sz="1400">
                <a:solidFill>
                  <a:schemeClr val="dk2"/>
                </a:solidFill>
              </a:defRPr>
            </a:lvl1pPr>
          </a:lstStyle>
          <a:p/>
        </p:txBody>
      </p:sp>
      <p:sp>
        <p:nvSpPr>
          <p:cNvPr id="71" name="Google Shape;71;p9"/>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93700" y="358388"/>
            <a:ext cx="6462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p:txBody>
      </p:sp>
      <p:sp>
        <p:nvSpPr>
          <p:cNvPr id="7" name="Google Shape;7;p1"/>
          <p:cNvSpPr txBox="1"/>
          <p:nvPr>
            <p:ph idx="1" type="body"/>
          </p:nvPr>
        </p:nvSpPr>
        <p:spPr>
          <a:xfrm>
            <a:off x="893700" y="1373588"/>
            <a:ext cx="6462600" cy="35523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indent="-381000" lvl="1" marL="9144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indent="-381000" lvl="2" marL="13716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indent="-381000" lvl="3" marL="18288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indent="-381000" lvl="4" marL="2286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indent="-381000" lvl="5" marL="27432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indent="-381000" lvl="6" marL="32004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indent="-381000" lvl="7" marL="36576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indent="-381000" lvl="8" marL="41148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p:txBody>
      </p:sp>
      <p:sp>
        <p:nvSpPr>
          <p:cNvPr id="8" name="Google Shape;8;p1"/>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drive.google.com/file/d/1l6zUW4Pztyyv_kzmmvxzCDdOI0LyDVhO/view" TargetMode="Externa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2"/>
          <p:cNvSpPr txBox="1"/>
          <p:nvPr>
            <p:ph type="ctrTitle"/>
          </p:nvPr>
        </p:nvSpPr>
        <p:spPr>
          <a:xfrm>
            <a:off x="367400" y="1197900"/>
            <a:ext cx="6736500" cy="10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Exploring Sephora Skincare Products and Reviews</a:t>
            </a:r>
            <a:endParaRPr sz="3000"/>
          </a:p>
          <a:p>
            <a:pPr indent="0" lvl="0" marL="0" rtl="0" algn="l">
              <a:spcBef>
                <a:spcPts val="0"/>
              </a:spcBef>
              <a:spcAft>
                <a:spcPts val="0"/>
              </a:spcAft>
              <a:buNone/>
            </a:pPr>
            <a:r>
              <a:t/>
            </a:r>
            <a:endParaRPr sz="2400"/>
          </a:p>
        </p:txBody>
      </p:sp>
      <p:sp>
        <p:nvSpPr>
          <p:cNvPr id="89" name="Google Shape;89;p12"/>
          <p:cNvSpPr txBox="1"/>
          <p:nvPr/>
        </p:nvSpPr>
        <p:spPr>
          <a:xfrm>
            <a:off x="367400" y="2898325"/>
            <a:ext cx="247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74C81"/>
              </a:solidFill>
              <a:latin typeface="Lato"/>
              <a:ea typeface="Lato"/>
              <a:cs typeface="Lato"/>
              <a:sym typeface="Lato"/>
            </a:endParaRPr>
          </a:p>
        </p:txBody>
      </p:sp>
      <p:sp>
        <p:nvSpPr>
          <p:cNvPr id="90" name="Google Shape;90;p12"/>
          <p:cNvSpPr txBox="1"/>
          <p:nvPr/>
        </p:nvSpPr>
        <p:spPr>
          <a:xfrm>
            <a:off x="3000375" y="2898325"/>
            <a:ext cx="205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374C81"/>
              </a:solidFill>
              <a:latin typeface="Lato"/>
              <a:ea typeface="Lato"/>
              <a:cs typeface="Lato"/>
              <a:sym typeface="Lato"/>
            </a:endParaRPr>
          </a:p>
        </p:txBody>
      </p:sp>
      <p:sp>
        <p:nvSpPr>
          <p:cNvPr id="91" name="Google Shape;91;p12"/>
          <p:cNvSpPr txBox="1"/>
          <p:nvPr>
            <p:ph type="ctrTitle"/>
          </p:nvPr>
        </p:nvSpPr>
        <p:spPr>
          <a:xfrm>
            <a:off x="367400" y="2898325"/>
            <a:ext cx="6736500" cy="5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Group 2</a:t>
            </a:r>
            <a:endParaRPr b="1" sz="1400"/>
          </a:p>
          <a:p>
            <a:pPr indent="0" lvl="0" marL="0" rtl="0" algn="l">
              <a:spcBef>
                <a:spcPts val="0"/>
              </a:spcBef>
              <a:spcAft>
                <a:spcPts val="0"/>
              </a:spcAft>
              <a:buNone/>
            </a:pPr>
            <a:r>
              <a:rPr lang="en" sz="1400"/>
              <a:t>Sreeja Kodati, Qiu Yuan Huang, Preethi Natesan Sridhar</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p:nvPr/>
        </p:nvSpPr>
        <p:spPr>
          <a:xfrm>
            <a:off x="271650" y="314813"/>
            <a:ext cx="2078400" cy="99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2. Exploratory Data </a:t>
            </a:r>
            <a:r>
              <a:rPr b="1" lang="en">
                <a:latin typeface="Lato"/>
                <a:ea typeface="Lato"/>
                <a:cs typeface="Lato"/>
                <a:sym typeface="Lato"/>
              </a:rPr>
              <a:t>Analysis</a:t>
            </a:r>
            <a:endParaRPr b="1">
              <a:latin typeface="Lato"/>
              <a:ea typeface="Lato"/>
              <a:cs typeface="Lato"/>
              <a:sym typeface="Lato"/>
            </a:endParaRPr>
          </a:p>
        </p:txBody>
      </p:sp>
      <p:sp>
        <p:nvSpPr>
          <p:cNvPr id="195" name="Google Shape;195;p21"/>
          <p:cNvSpPr txBox="1"/>
          <p:nvPr/>
        </p:nvSpPr>
        <p:spPr>
          <a:xfrm>
            <a:off x="6029700" y="1133650"/>
            <a:ext cx="3114300" cy="427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sz="1200"/>
              <a:t>Analyzing the trend of product ratings over time, we observed fluctuations that corresponded with product launches, marketing campaigns, or seasonal shopping periods. </a:t>
            </a:r>
            <a:endParaRPr sz="1200"/>
          </a:p>
          <a:p>
            <a:pPr indent="0" lvl="0" marL="457200" rtl="0" algn="l">
              <a:lnSpc>
                <a:spcPct val="115000"/>
              </a:lnSpc>
              <a:spcBef>
                <a:spcPts val="0"/>
              </a:spcBef>
              <a:spcAft>
                <a:spcPts val="0"/>
              </a:spcAft>
              <a:buNone/>
            </a:pPr>
            <a:r>
              <a:t/>
            </a:r>
            <a:endParaRPr sz="1200"/>
          </a:p>
          <a:p>
            <a:pPr indent="-317500" lvl="0" marL="457200" rtl="0" algn="l">
              <a:lnSpc>
                <a:spcPct val="115000"/>
              </a:lnSpc>
              <a:spcBef>
                <a:spcPts val="0"/>
              </a:spcBef>
              <a:spcAft>
                <a:spcPts val="0"/>
              </a:spcAft>
              <a:buSzPts val="1400"/>
              <a:buChar char="❖"/>
            </a:pPr>
            <a:r>
              <a:rPr lang="en" sz="1200"/>
              <a:t>This analysis underscored the impact of external factors on customer perceptions and satisfaction levels.</a:t>
            </a:r>
            <a:endParaRPr sz="1200"/>
          </a:p>
          <a:p>
            <a:pPr indent="0" lvl="0" marL="457200" rtl="0" algn="l">
              <a:lnSpc>
                <a:spcPct val="115000"/>
              </a:lnSpc>
              <a:spcBef>
                <a:spcPts val="0"/>
              </a:spcBef>
              <a:spcAft>
                <a:spcPts val="0"/>
              </a:spcAft>
              <a:buNone/>
            </a:pPr>
            <a:r>
              <a:t/>
            </a:r>
            <a:endParaRPr sz="1200"/>
          </a:p>
          <a:p>
            <a:pPr indent="-317500" lvl="0" marL="457200" rtl="0" algn="l">
              <a:lnSpc>
                <a:spcPct val="115000"/>
              </a:lnSpc>
              <a:spcBef>
                <a:spcPts val="0"/>
              </a:spcBef>
              <a:spcAft>
                <a:spcPts val="0"/>
              </a:spcAft>
              <a:buSzPts val="1400"/>
              <a:buChar char="❖"/>
            </a:pPr>
            <a:r>
              <a:rPr lang="en" sz="1200"/>
              <a:t> A steady increase in average ratings for certain products over time suggested successful improvements or growing customer appreciation.</a:t>
            </a:r>
            <a:endParaRPr sz="1300"/>
          </a:p>
          <a:p>
            <a:pPr indent="0" lvl="0" marL="0" rtl="0" algn="l">
              <a:lnSpc>
                <a:spcPct val="115000"/>
              </a:lnSpc>
              <a:spcBef>
                <a:spcPts val="0"/>
              </a:spcBef>
              <a:spcAft>
                <a:spcPts val="0"/>
              </a:spcAft>
              <a:buNone/>
            </a:pPr>
            <a:r>
              <a:t/>
            </a:r>
            <a:endParaRPr sz="1200"/>
          </a:p>
          <a:p>
            <a:pPr indent="0" lvl="0" marL="0" rtl="0" algn="l">
              <a:spcBef>
                <a:spcPts val="0"/>
              </a:spcBef>
              <a:spcAft>
                <a:spcPts val="0"/>
              </a:spcAft>
              <a:buNone/>
            </a:pPr>
            <a:r>
              <a:t/>
            </a:r>
            <a:endParaRPr sz="2400">
              <a:solidFill>
                <a:schemeClr val="dk1"/>
              </a:solidFill>
              <a:latin typeface="Lato"/>
              <a:ea typeface="Lato"/>
              <a:cs typeface="Lato"/>
              <a:sym typeface="Lato"/>
            </a:endParaRPr>
          </a:p>
        </p:txBody>
      </p:sp>
      <p:sp>
        <p:nvSpPr>
          <p:cNvPr id="196" name="Google Shape;196;p21"/>
          <p:cNvSpPr/>
          <p:nvPr/>
        </p:nvSpPr>
        <p:spPr>
          <a:xfrm>
            <a:off x="3196950" y="577163"/>
            <a:ext cx="27501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a:t>C.Rating Trend Analysis</a:t>
            </a:r>
            <a:endParaRPr/>
          </a:p>
        </p:txBody>
      </p:sp>
      <p:pic>
        <p:nvPicPr>
          <p:cNvPr id="197" name="Google Shape;197;p21"/>
          <p:cNvPicPr preferRelativeResize="0"/>
          <p:nvPr/>
        </p:nvPicPr>
        <p:blipFill>
          <a:blip r:embed="rId3">
            <a:alphaModFix/>
          </a:blip>
          <a:stretch>
            <a:fillRect/>
          </a:stretch>
        </p:blipFill>
        <p:spPr>
          <a:xfrm>
            <a:off x="86100" y="1469950"/>
            <a:ext cx="5943600" cy="3190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761025" y="323000"/>
            <a:ext cx="7464600" cy="6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Questions</a:t>
            </a:r>
            <a:endParaRPr/>
          </a:p>
        </p:txBody>
      </p:sp>
      <p:sp>
        <p:nvSpPr>
          <p:cNvPr id="203" name="Google Shape;203;p22"/>
          <p:cNvSpPr txBox="1"/>
          <p:nvPr>
            <p:ph idx="1" type="body"/>
          </p:nvPr>
        </p:nvSpPr>
        <p:spPr>
          <a:xfrm>
            <a:off x="690675" y="872700"/>
            <a:ext cx="7464600" cy="3398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800"/>
              </a:spcBef>
              <a:spcAft>
                <a:spcPts val="0"/>
              </a:spcAft>
              <a:buSzPts val="1400"/>
              <a:buAutoNum type="arabicPeriod"/>
            </a:pPr>
            <a:r>
              <a:rPr b="1" lang="en" sz="1400"/>
              <a:t>What are the top-reviewed companies based on reviews?</a:t>
            </a:r>
            <a:endParaRPr b="1" sz="1400"/>
          </a:p>
          <a:p>
            <a:pPr indent="-317500" lvl="1" marL="914400" rtl="0" algn="l">
              <a:lnSpc>
                <a:spcPct val="150000"/>
              </a:lnSpc>
              <a:spcBef>
                <a:spcPts val="0"/>
              </a:spcBef>
              <a:spcAft>
                <a:spcPts val="0"/>
              </a:spcAft>
              <a:buSzPts val="1400"/>
              <a:buChar char="○"/>
            </a:pPr>
            <a:r>
              <a:rPr lang="en" sz="1400"/>
              <a:t>Analyze review texts using sentiment analysis to identify companies with the highest sentiment scores, indicating customer satisfaction.</a:t>
            </a:r>
            <a:endParaRPr sz="1400"/>
          </a:p>
          <a:p>
            <a:pPr indent="-317500" lvl="0" marL="457200" rtl="0" algn="l">
              <a:lnSpc>
                <a:spcPct val="150000"/>
              </a:lnSpc>
              <a:spcBef>
                <a:spcPts val="0"/>
              </a:spcBef>
              <a:spcAft>
                <a:spcPts val="0"/>
              </a:spcAft>
              <a:buSzPts val="1400"/>
              <a:buAutoNum type="arabicPeriod"/>
            </a:pPr>
            <a:r>
              <a:rPr b="1" lang="en" sz="1400"/>
              <a:t>Can product popularity be predicted based on attributes?</a:t>
            </a:r>
            <a:endParaRPr b="1" sz="1400"/>
          </a:p>
          <a:p>
            <a:pPr indent="-317500" lvl="1" marL="914400" rtl="0" algn="l">
              <a:lnSpc>
                <a:spcPct val="150000"/>
              </a:lnSpc>
              <a:spcBef>
                <a:spcPts val="0"/>
              </a:spcBef>
              <a:spcAft>
                <a:spcPts val="0"/>
              </a:spcAft>
              <a:buSzPts val="1400"/>
              <a:buChar char="○"/>
            </a:pPr>
            <a:r>
              <a:rPr lang="en" sz="1400"/>
              <a:t>Predicting the popularity of Sephora products based on various attributes, such as brand, price, size, and category.</a:t>
            </a:r>
            <a:endParaRPr sz="1400"/>
          </a:p>
          <a:p>
            <a:pPr indent="-317500" lvl="0" marL="457200" rtl="0" algn="l">
              <a:lnSpc>
                <a:spcPct val="150000"/>
              </a:lnSpc>
              <a:spcBef>
                <a:spcPts val="0"/>
              </a:spcBef>
              <a:spcAft>
                <a:spcPts val="0"/>
              </a:spcAft>
              <a:buSzPts val="1400"/>
              <a:buAutoNum type="arabicPeriod"/>
            </a:pPr>
            <a:r>
              <a:rPr b="1" lang="en" sz="1400"/>
              <a:t>What are the patterns in customer feedback and preferences </a:t>
            </a:r>
            <a:r>
              <a:rPr lang="en" sz="1400"/>
              <a:t>?</a:t>
            </a:r>
            <a:endParaRPr sz="1400"/>
          </a:p>
          <a:p>
            <a:pPr indent="-317500" lvl="1" marL="914400" rtl="0" algn="l">
              <a:lnSpc>
                <a:spcPct val="150000"/>
              </a:lnSpc>
              <a:spcBef>
                <a:spcPts val="0"/>
              </a:spcBef>
              <a:spcAft>
                <a:spcPts val="0"/>
              </a:spcAft>
              <a:buSzPts val="1400"/>
              <a:buChar char="○"/>
            </a:pPr>
            <a:r>
              <a:rPr lang="en" sz="1400"/>
              <a:t>Use text clustering techniques to group products based on similarities in review texts</a:t>
            </a:r>
            <a:endParaRPr sz="1400"/>
          </a:p>
        </p:txBody>
      </p:sp>
      <p:sp>
        <p:nvSpPr>
          <p:cNvPr id="204" name="Google Shape;204;p22"/>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ctrTitle"/>
          </p:nvPr>
        </p:nvSpPr>
        <p:spPr>
          <a:xfrm>
            <a:off x="685800" y="890827"/>
            <a:ext cx="7772400" cy="150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chemeClr val="accent2"/>
                </a:solidFill>
              </a:rPr>
              <a:t>2.</a:t>
            </a:r>
            <a:endParaRPr sz="7200">
              <a:solidFill>
                <a:schemeClr val="accent2"/>
              </a:solidFill>
            </a:endParaRPr>
          </a:p>
          <a:p>
            <a:pPr indent="0" lvl="0" marL="0" rtl="0" algn="ctr">
              <a:spcBef>
                <a:spcPts val="0"/>
              </a:spcBef>
              <a:spcAft>
                <a:spcPts val="0"/>
              </a:spcAft>
              <a:buNone/>
            </a:pPr>
            <a:r>
              <a:rPr lang="en"/>
              <a:t>Prediction Question 1</a:t>
            </a:r>
            <a:endParaRPr/>
          </a:p>
        </p:txBody>
      </p:sp>
      <p:sp>
        <p:nvSpPr>
          <p:cNvPr id="210" name="Google Shape;210;p23"/>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11" name="Google Shape;211;p23"/>
          <p:cNvSpPr txBox="1"/>
          <p:nvPr/>
        </p:nvSpPr>
        <p:spPr>
          <a:xfrm>
            <a:off x="709075" y="2560550"/>
            <a:ext cx="7725600" cy="85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solidFill>
                <a:srgbClr val="FFFFFF"/>
              </a:solidFill>
              <a:latin typeface="Lato"/>
              <a:ea typeface="Lato"/>
              <a:cs typeface="Lato"/>
              <a:sym typeface="Lato"/>
            </a:endParaRPr>
          </a:p>
          <a:p>
            <a:pPr indent="0" lvl="0" marL="0" rtl="0" algn="ctr">
              <a:spcBef>
                <a:spcPts val="0"/>
              </a:spcBef>
              <a:spcAft>
                <a:spcPts val="0"/>
              </a:spcAft>
              <a:buNone/>
            </a:pPr>
            <a:r>
              <a:rPr b="1" lang="en" sz="2000">
                <a:solidFill>
                  <a:srgbClr val="FFFFFF"/>
                </a:solidFill>
                <a:latin typeface="Lato"/>
                <a:ea typeface="Lato"/>
                <a:cs typeface="Lato"/>
                <a:sym typeface="Lato"/>
              </a:rPr>
              <a:t>What are the top-reviewed companies based on reviews?</a:t>
            </a:r>
            <a:endParaRPr b="1" sz="2000">
              <a:solidFill>
                <a:srgbClr val="FFFFFF"/>
              </a:solidFill>
              <a:latin typeface="Lato"/>
              <a:ea typeface="Lato"/>
              <a:cs typeface="Lato"/>
              <a:sym typeface="Lato"/>
            </a:endParaRPr>
          </a:p>
          <a:p>
            <a:pPr indent="0" lvl="0" marL="0" rtl="0" algn="ctr">
              <a:spcBef>
                <a:spcPts val="0"/>
              </a:spcBef>
              <a:spcAft>
                <a:spcPts val="0"/>
              </a:spcAft>
              <a:buNone/>
            </a:pPr>
            <a:r>
              <a:t/>
            </a:r>
            <a:endParaRPr b="1" sz="2000">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769825" y="293650"/>
            <a:ext cx="7464600" cy="97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Question 1</a:t>
            </a:r>
            <a:endParaRPr/>
          </a:p>
          <a:p>
            <a:pPr indent="0" lvl="0" marL="0" rtl="0" algn="l">
              <a:spcBef>
                <a:spcPts val="0"/>
              </a:spcBef>
              <a:spcAft>
                <a:spcPts val="0"/>
              </a:spcAft>
              <a:buNone/>
            </a:pPr>
            <a:r>
              <a:rPr b="1" lang="en" sz="2400"/>
              <a:t>What are the top-reviewed products?</a:t>
            </a:r>
            <a:endParaRPr b="1" sz="2400"/>
          </a:p>
        </p:txBody>
      </p:sp>
      <p:sp>
        <p:nvSpPr>
          <p:cNvPr id="217" name="Google Shape;217;p24"/>
          <p:cNvSpPr txBox="1"/>
          <p:nvPr>
            <p:ph idx="1" type="body"/>
          </p:nvPr>
        </p:nvSpPr>
        <p:spPr>
          <a:xfrm>
            <a:off x="673125" y="1196250"/>
            <a:ext cx="7464600" cy="3398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800"/>
              </a:spcBef>
              <a:spcAft>
                <a:spcPts val="0"/>
              </a:spcAft>
              <a:buSzPts val="1400"/>
              <a:buChar char="➢"/>
            </a:pPr>
            <a:r>
              <a:rPr lang="en" sz="1400"/>
              <a:t>Undertook the task of sentiment analysis on Sephora product reviews. </a:t>
            </a:r>
            <a:endParaRPr sz="1400"/>
          </a:p>
          <a:p>
            <a:pPr indent="-317500" lvl="0" marL="457200" rtl="0" algn="l">
              <a:lnSpc>
                <a:spcPct val="150000"/>
              </a:lnSpc>
              <a:spcBef>
                <a:spcPts val="0"/>
              </a:spcBef>
              <a:spcAft>
                <a:spcPts val="0"/>
              </a:spcAft>
              <a:buSzPts val="1400"/>
              <a:buChar char="➢"/>
            </a:pPr>
            <a:r>
              <a:rPr lang="en" sz="1400"/>
              <a:t>Reviews with ratings above three were categorized as ‘positive’, while those with reviews of three or below three were labeled negative. </a:t>
            </a:r>
            <a:endParaRPr sz="1400"/>
          </a:p>
          <a:p>
            <a:pPr indent="-317500" lvl="0" marL="457200" rtl="0" algn="l">
              <a:lnSpc>
                <a:spcPct val="150000"/>
              </a:lnSpc>
              <a:spcBef>
                <a:spcPts val="0"/>
              </a:spcBef>
              <a:spcAft>
                <a:spcPts val="0"/>
              </a:spcAft>
              <a:buSzPts val="1400"/>
              <a:buChar char="➢"/>
            </a:pPr>
            <a:r>
              <a:rPr lang="en" sz="1400"/>
              <a:t>Evaluated the performance of classifiers using TFIDF, CountVectorizer and GloVe embeddings with Logistic Regression and Random Forest algorithms.</a:t>
            </a:r>
            <a:endParaRPr sz="1400"/>
          </a:p>
        </p:txBody>
      </p:sp>
      <p:sp>
        <p:nvSpPr>
          <p:cNvPr id="218" name="Google Shape;218;p2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9" name="Google Shape;219;p24"/>
          <p:cNvPicPr preferRelativeResize="0"/>
          <p:nvPr/>
        </p:nvPicPr>
        <p:blipFill>
          <a:blip r:embed="rId3">
            <a:alphaModFix/>
          </a:blip>
          <a:stretch>
            <a:fillRect/>
          </a:stretch>
        </p:blipFill>
        <p:spPr>
          <a:xfrm>
            <a:off x="730225" y="3248363"/>
            <a:ext cx="7543800" cy="126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769825" y="293650"/>
            <a:ext cx="4806300" cy="97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Question 1</a:t>
            </a:r>
            <a:endParaRPr/>
          </a:p>
          <a:p>
            <a:pPr indent="0" lvl="0" marL="0" rtl="0" algn="l">
              <a:spcBef>
                <a:spcPts val="0"/>
              </a:spcBef>
              <a:spcAft>
                <a:spcPts val="0"/>
              </a:spcAft>
              <a:buNone/>
            </a:pPr>
            <a:r>
              <a:rPr b="1" lang="en" sz="2400"/>
              <a:t>Top performing companies </a:t>
            </a:r>
            <a:endParaRPr b="1" sz="2400"/>
          </a:p>
        </p:txBody>
      </p:sp>
      <p:sp>
        <p:nvSpPr>
          <p:cNvPr id="225" name="Google Shape;225;p25"/>
          <p:cNvSpPr txBox="1"/>
          <p:nvPr>
            <p:ph idx="1" type="body"/>
          </p:nvPr>
        </p:nvSpPr>
        <p:spPr>
          <a:xfrm>
            <a:off x="673125" y="1267750"/>
            <a:ext cx="7464600" cy="2391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800"/>
              </a:spcBef>
              <a:spcAft>
                <a:spcPts val="0"/>
              </a:spcAft>
              <a:buSzPts val="1400"/>
              <a:buChar char="➢"/>
            </a:pPr>
            <a:r>
              <a:rPr lang="en" sz="1400"/>
              <a:t>Identified top-performing companies based on sentiment scores, reflecting their brand popularity.</a:t>
            </a:r>
            <a:endParaRPr sz="1400"/>
          </a:p>
          <a:p>
            <a:pPr indent="-317500" lvl="0" marL="457200" rtl="0" algn="l">
              <a:lnSpc>
                <a:spcPct val="150000"/>
              </a:lnSpc>
              <a:spcBef>
                <a:spcPts val="0"/>
              </a:spcBef>
              <a:spcAft>
                <a:spcPts val="0"/>
              </a:spcAft>
              <a:buSzPts val="1400"/>
              <a:buChar char="➢"/>
            </a:pPr>
            <a:r>
              <a:rPr lang="en" sz="1400"/>
              <a:t>Discovered only one company with a negative sentiment score, attributed to low review count and newness in the market.</a:t>
            </a:r>
            <a:endParaRPr sz="1400"/>
          </a:p>
          <a:p>
            <a:pPr indent="-317500" lvl="0" marL="457200" rtl="0" algn="l">
              <a:lnSpc>
                <a:spcPct val="150000"/>
              </a:lnSpc>
              <a:spcBef>
                <a:spcPts val="0"/>
              </a:spcBef>
              <a:spcAft>
                <a:spcPts val="0"/>
              </a:spcAft>
              <a:buSzPts val="1400"/>
              <a:buChar char="➢"/>
            </a:pPr>
            <a:r>
              <a:rPr lang="en" sz="1400"/>
              <a:t>Noted overall low review counts for many brands, raising concerns about result generalization due to insufficient data.</a:t>
            </a:r>
            <a:endParaRPr sz="1400"/>
          </a:p>
        </p:txBody>
      </p:sp>
      <p:sp>
        <p:nvSpPr>
          <p:cNvPr id="226" name="Google Shape;226;p2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25"/>
          <p:cNvPicPr preferRelativeResize="0"/>
          <p:nvPr/>
        </p:nvPicPr>
        <p:blipFill>
          <a:blip r:embed="rId3">
            <a:alphaModFix/>
          </a:blip>
          <a:stretch>
            <a:fillRect/>
          </a:stretch>
        </p:blipFill>
        <p:spPr>
          <a:xfrm>
            <a:off x="6773800" y="160675"/>
            <a:ext cx="1363925" cy="1398300"/>
          </a:xfrm>
          <a:prstGeom prst="rect">
            <a:avLst/>
          </a:prstGeom>
          <a:noFill/>
          <a:ln>
            <a:noFill/>
          </a:ln>
        </p:spPr>
      </p:pic>
      <p:pic>
        <p:nvPicPr>
          <p:cNvPr id="228" name="Google Shape;228;p25"/>
          <p:cNvPicPr preferRelativeResize="0"/>
          <p:nvPr/>
        </p:nvPicPr>
        <p:blipFill>
          <a:blip r:embed="rId4">
            <a:alphaModFix/>
          </a:blip>
          <a:stretch>
            <a:fillRect/>
          </a:stretch>
        </p:blipFill>
        <p:spPr>
          <a:xfrm>
            <a:off x="6773800" y="2599675"/>
            <a:ext cx="1197000" cy="31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ctrTitle"/>
          </p:nvPr>
        </p:nvSpPr>
        <p:spPr>
          <a:xfrm>
            <a:off x="773225" y="1295277"/>
            <a:ext cx="7772400" cy="150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chemeClr val="accent2"/>
                </a:solidFill>
              </a:rPr>
              <a:t>2</a:t>
            </a:r>
            <a:r>
              <a:rPr lang="en" sz="7200">
                <a:solidFill>
                  <a:schemeClr val="accent2"/>
                </a:solidFill>
              </a:rPr>
              <a:t>.</a:t>
            </a:r>
            <a:endParaRPr sz="7200">
              <a:solidFill>
                <a:schemeClr val="accent2"/>
              </a:solidFill>
            </a:endParaRPr>
          </a:p>
          <a:p>
            <a:pPr indent="0" lvl="0" marL="0" rtl="0" algn="ctr">
              <a:spcBef>
                <a:spcPts val="0"/>
              </a:spcBef>
              <a:spcAft>
                <a:spcPts val="0"/>
              </a:spcAft>
              <a:buNone/>
            </a:pPr>
            <a:r>
              <a:rPr lang="en"/>
              <a:t>Prediction Question 2</a:t>
            </a:r>
            <a:endParaRPr/>
          </a:p>
        </p:txBody>
      </p:sp>
      <p:sp>
        <p:nvSpPr>
          <p:cNvPr id="234" name="Google Shape;234;p26"/>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35" name="Google Shape;235;p26"/>
          <p:cNvSpPr txBox="1"/>
          <p:nvPr/>
        </p:nvSpPr>
        <p:spPr>
          <a:xfrm>
            <a:off x="709200" y="2701225"/>
            <a:ext cx="7725600" cy="85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Lato"/>
                <a:ea typeface="Lato"/>
                <a:cs typeface="Lato"/>
                <a:sym typeface="Lato"/>
              </a:rPr>
              <a:t>Can product popularity be predicted based on attributes?</a:t>
            </a:r>
            <a:endParaRPr b="1" sz="2000">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769825" y="481575"/>
            <a:ext cx="7464600" cy="12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Prediction Question 2</a:t>
            </a:r>
            <a:endParaRPr/>
          </a:p>
          <a:p>
            <a:pPr indent="0" lvl="0" marL="0" rtl="0" algn="l">
              <a:spcBef>
                <a:spcPts val="0"/>
              </a:spcBef>
              <a:spcAft>
                <a:spcPts val="0"/>
              </a:spcAft>
              <a:buNone/>
            </a:pPr>
            <a:r>
              <a:rPr b="1" lang="en" sz="2400"/>
              <a:t>Can product popularity be predicted based on attributes?</a:t>
            </a:r>
            <a:endParaRPr b="1" sz="2400"/>
          </a:p>
        </p:txBody>
      </p:sp>
      <p:sp>
        <p:nvSpPr>
          <p:cNvPr id="241" name="Google Shape;241;p27"/>
          <p:cNvSpPr txBox="1"/>
          <p:nvPr>
            <p:ph idx="1" type="body"/>
          </p:nvPr>
        </p:nvSpPr>
        <p:spPr>
          <a:xfrm>
            <a:off x="692750" y="1909200"/>
            <a:ext cx="4777800" cy="261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highlight>
                  <a:srgbClr val="FFFFFF"/>
                </a:highlight>
              </a:rPr>
              <a:t>Methodology:</a:t>
            </a:r>
            <a:endParaRPr sz="1100">
              <a:highlight>
                <a:srgbClr val="FFFFFF"/>
              </a:highlight>
            </a:endParaRPr>
          </a:p>
          <a:p>
            <a:pPr indent="0" lvl="0" marL="0" rtl="0" algn="l">
              <a:lnSpc>
                <a:spcPct val="115000"/>
              </a:lnSpc>
              <a:spcBef>
                <a:spcPts val="1500"/>
              </a:spcBef>
              <a:spcAft>
                <a:spcPts val="0"/>
              </a:spcAft>
              <a:buNone/>
            </a:pPr>
            <a:r>
              <a:rPr b="1" lang="en" sz="1200">
                <a:highlight>
                  <a:srgbClr val="FFFFFF"/>
                </a:highlight>
              </a:rPr>
              <a:t>Step 1:Data Loading and Preprocessing</a:t>
            </a:r>
            <a:r>
              <a:rPr lang="en" sz="1200">
                <a:highlight>
                  <a:srgbClr val="FFFFFF"/>
                </a:highlight>
              </a:rPr>
              <a:t>: </a:t>
            </a:r>
            <a:endParaRPr sz="1200">
              <a:highlight>
                <a:srgbClr val="FFFFFF"/>
              </a:highlight>
            </a:endParaRPr>
          </a:p>
          <a:p>
            <a:pPr indent="-304800" lvl="0" marL="457200" rtl="0" algn="l">
              <a:lnSpc>
                <a:spcPct val="115000"/>
              </a:lnSpc>
              <a:spcBef>
                <a:spcPts val="1500"/>
              </a:spcBef>
              <a:spcAft>
                <a:spcPts val="0"/>
              </a:spcAft>
              <a:buClr>
                <a:schemeClr val="dk1"/>
              </a:buClr>
              <a:buSzPts val="1200"/>
              <a:buChar char="▷"/>
            </a:pPr>
            <a:r>
              <a:rPr lang="en" sz="1200">
                <a:highlight>
                  <a:srgbClr val="FFFFFF"/>
                </a:highlight>
              </a:rPr>
              <a:t>The dataset is loaded, and relevant features such as 'rating', 'is_recommended', 'total_feedback_count', 'sentiment', and others are selected for analysis.</a:t>
            </a:r>
            <a:endParaRPr sz="1200">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highlight>
                  <a:srgbClr val="FFFFFF"/>
                </a:highlight>
              </a:rPr>
              <a:t> Textual features ('review_text', 'review_title') are processed for sentiment analysis and topic modeling, while categorical variables are one-hot encoded for model compatibility.</a:t>
            </a:r>
            <a:endParaRPr sz="1500"/>
          </a:p>
        </p:txBody>
      </p:sp>
      <p:sp>
        <p:nvSpPr>
          <p:cNvPr id="242" name="Google Shape;242;p2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3" name="Google Shape;243;p27"/>
          <p:cNvPicPr preferRelativeResize="0"/>
          <p:nvPr/>
        </p:nvPicPr>
        <p:blipFill>
          <a:blip r:embed="rId3">
            <a:alphaModFix/>
          </a:blip>
          <a:stretch>
            <a:fillRect/>
          </a:stretch>
        </p:blipFill>
        <p:spPr>
          <a:xfrm>
            <a:off x="5470550" y="1445650"/>
            <a:ext cx="3267075" cy="1841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635725" y="481575"/>
            <a:ext cx="7598700" cy="12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Prediction Question 2</a:t>
            </a:r>
            <a:endParaRPr/>
          </a:p>
          <a:p>
            <a:pPr indent="0" lvl="0" marL="0" rtl="0" algn="l">
              <a:spcBef>
                <a:spcPts val="0"/>
              </a:spcBef>
              <a:spcAft>
                <a:spcPts val="0"/>
              </a:spcAft>
              <a:buNone/>
            </a:pPr>
            <a:r>
              <a:rPr b="1" lang="en" sz="2400"/>
              <a:t>Can product popularity be predicted based on attributes?</a:t>
            </a:r>
            <a:endParaRPr b="1" sz="2400"/>
          </a:p>
        </p:txBody>
      </p:sp>
      <p:sp>
        <p:nvSpPr>
          <p:cNvPr id="249" name="Google Shape;249;p28"/>
          <p:cNvSpPr txBox="1"/>
          <p:nvPr>
            <p:ph idx="1" type="body"/>
          </p:nvPr>
        </p:nvSpPr>
        <p:spPr>
          <a:xfrm>
            <a:off x="720375" y="1961950"/>
            <a:ext cx="4917300" cy="202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highlight>
                  <a:schemeClr val="lt1"/>
                </a:highlight>
              </a:rPr>
              <a:t>Methodology:</a:t>
            </a:r>
            <a:endParaRPr sz="1300">
              <a:highlight>
                <a:schemeClr val="lt1"/>
              </a:highlight>
            </a:endParaRPr>
          </a:p>
          <a:p>
            <a:pPr indent="0" lvl="0" marL="0" rtl="0" algn="l">
              <a:lnSpc>
                <a:spcPct val="115000"/>
              </a:lnSpc>
              <a:spcBef>
                <a:spcPts val="1500"/>
              </a:spcBef>
              <a:spcAft>
                <a:spcPts val="0"/>
              </a:spcAft>
              <a:buNone/>
            </a:pPr>
            <a:r>
              <a:rPr b="1" lang="en" sz="1300">
                <a:highlight>
                  <a:schemeClr val="lt1"/>
                </a:highlight>
              </a:rPr>
              <a:t>Step 2: </a:t>
            </a:r>
            <a:r>
              <a:rPr b="1" lang="en" sz="1300">
                <a:highlight>
                  <a:schemeClr val="lt1"/>
                </a:highlight>
              </a:rPr>
              <a:t>Model Training</a:t>
            </a:r>
            <a:endParaRPr b="1" sz="1300">
              <a:highlight>
                <a:schemeClr val="lt1"/>
              </a:highlight>
            </a:endParaRPr>
          </a:p>
          <a:p>
            <a:pPr indent="-311150" lvl="0" marL="457200" rtl="0" algn="l">
              <a:lnSpc>
                <a:spcPct val="115000"/>
              </a:lnSpc>
              <a:spcBef>
                <a:spcPts val="1500"/>
              </a:spcBef>
              <a:spcAft>
                <a:spcPts val="0"/>
              </a:spcAft>
              <a:buClr>
                <a:schemeClr val="dk1"/>
              </a:buClr>
              <a:buSzPts val="1300"/>
              <a:buChar char="▷"/>
            </a:pPr>
            <a:r>
              <a:rPr lang="en" sz="1300">
                <a:highlight>
                  <a:schemeClr val="lt1"/>
                </a:highlight>
              </a:rPr>
              <a:t>A Random forest Regressor model is initialized and trained using the preprocessed data.</a:t>
            </a:r>
            <a:endParaRPr sz="1300">
              <a:highlight>
                <a:schemeClr val="lt1"/>
              </a:highlight>
            </a:endParaRPr>
          </a:p>
          <a:p>
            <a:pPr indent="-311150" lvl="0" marL="457200" rtl="0" algn="l">
              <a:lnSpc>
                <a:spcPct val="115000"/>
              </a:lnSpc>
              <a:spcBef>
                <a:spcPts val="0"/>
              </a:spcBef>
              <a:spcAft>
                <a:spcPts val="0"/>
              </a:spcAft>
              <a:buClr>
                <a:schemeClr val="dk1"/>
              </a:buClr>
              <a:buSzPts val="1300"/>
              <a:buChar char="▷"/>
            </a:pPr>
            <a:r>
              <a:rPr lang="en" sz="1300">
                <a:highlight>
                  <a:schemeClr val="lt1"/>
                </a:highlight>
              </a:rPr>
              <a:t>This model is chosen for its ability to handle both numerical and categorical features and its effectiveness in regression tasks.</a:t>
            </a:r>
            <a:endParaRPr sz="1300">
              <a:highlight>
                <a:schemeClr val="lt1"/>
              </a:highlight>
            </a:endParaRPr>
          </a:p>
          <a:p>
            <a:pPr indent="0" lvl="0" marL="457200" rtl="0" algn="l">
              <a:lnSpc>
                <a:spcPct val="115000"/>
              </a:lnSpc>
              <a:spcBef>
                <a:spcPts val="1500"/>
              </a:spcBef>
              <a:spcAft>
                <a:spcPts val="1500"/>
              </a:spcAft>
              <a:buNone/>
            </a:pPr>
            <a:r>
              <a:t/>
            </a:r>
            <a:endParaRPr sz="1600"/>
          </a:p>
        </p:txBody>
      </p:sp>
      <p:sp>
        <p:nvSpPr>
          <p:cNvPr id="250" name="Google Shape;250;p2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28"/>
          <p:cNvPicPr preferRelativeResize="0"/>
          <p:nvPr/>
        </p:nvPicPr>
        <p:blipFill>
          <a:blip r:embed="rId3">
            <a:alphaModFix/>
          </a:blip>
          <a:stretch>
            <a:fillRect/>
          </a:stretch>
        </p:blipFill>
        <p:spPr>
          <a:xfrm>
            <a:off x="5914200" y="1681875"/>
            <a:ext cx="2822200" cy="198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635725" y="481575"/>
            <a:ext cx="7598700" cy="12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Prediction Question 2</a:t>
            </a:r>
            <a:endParaRPr/>
          </a:p>
          <a:p>
            <a:pPr indent="0" lvl="0" marL="0" rtl="0" algn="l">
              <a:spcBef>
                <a:spcPts val="0"/>
              </a:spcBef>
              <a:spcAft>
                <a:spcPts val="0"/>
              </a:spcAft>
              <a:buNone/>
            </a:pPr>
            <a:r>
              <a:rPr b="1" lang="en" sz="2400"/>
              <a:t>Can product popularity be predicted based on attributes?</a:t>
            </a:r>
            <a:endParaRPr b="1" sz="2400"/>
          </a:p>
        </p:txBody>
      </p:sp>
      <p:sp>
        <p:nvSpPr>
          <p:cNvPr id="257" name="Google Shape;257;p29"/>
          <p:cNvSpPr txBox="1"/>
          <p:nvPr>
            <p:ph idx="1" type="body"/>
          </p:nvPr>
        </p:nvSpPr>
        <p:spPr>
          <a:xfrm>
            <a:off x="702775" y="1612325"/>
            <a:ext cx="7464600" cy="339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highlight>
                  <a:schemeClr val="lt1"/>
                </a:highlight>
              </a:rPr>
              <a:t>Methodology:</a:t>
            </a:r>
            <a:endParaRPr sz="1100">
              <a:highlight>
                <a:schemeClr val="lt1"/>
              </a:highlight>
            </a:endParaRPr>
          </a:p>
          <a:p>
            <a:pPr indent="0" lvl="0" marL="0" rtl="0" algn="l">
              <a:lnSpc>
                <a:spcPct val="100000"/>
              </a:lnSpc>
              <a:spcBef>
                <a:spcPts val="1500"/>
              </a:spcBef>
              <a:spcAft>
                <a:spcPts val="0"/>
              </a:spcAft>
              <a:buNone/>
            </a:pPr>
            <a:r>
              <a:rPr b="1" lang="en" sz="1100">
                <a:highlight>
                  <a:schemeClr val="lt1"/>
                </a:highlight>
              </a:rPr>
              <a:t>Step 3: </a:t>
            </a:r>
            <a:r>
              <a:rPr b="1" lang="en" sz="1100">
                <a:highlight>
                  <a:srgbClr val="FFFFFF"/>
                </a:highlight>
              </a:rPr>
              <a:t>Feature Importance Analysis: </a:t>
            </a:r>
            <a:r>
              <a:rPr lang="en" sz="1100">
                <a:highlight>
                  <a:srgbClr val="FFFFFF"/>
                </a:highlight>
              </a:rPr>
              <a:t>The feature importances of the trained model are examined to understand the relative importance of each attribute in predicting product ratings. This analysis helps identify the key drivers of product popularity.</a:t>
            </a:r>
            <a:endParaRPr sz="1100">
              <a:highlight>
                <a:srgbClr val="FFFFFF"/>
              </a:highlight>
            </a:endParaRPr>
          </a:p>
          <a:p>
            <a:pPr indent="0" lvl="0" marL="0" rtl="0" algn="l">
              <a:lnSpc>
                <a:spcPct val="100000"/>
              </a:lnSpc>
              <a:spcBef>
                <a:spcPts val="1500"/>
              </a:spcBef>
              <a:spcAft>
                <a:spcPts val="0"/>
              </a:spcAft>
              <a:buNone/>
            </a:pPr>
            <a:r>
              <a:rPr lang="en" sz="1100">
                <a:highlight>
                  <a:srgbClr val="FFFFFF"/>
                </a:highlight>
              </a:rPr>
              <a:t>The feature importance score as below:</a:t>
            </a:r>
            <a:endParaRPr sz="1100">
              <a:highlight>
                <a:srgbClr val="FFFFFF"/>
              </a:highlight>
            </a:endParaRPr>
          </a:p>
          <a:p>
            <a:pPr indent="-298450" lvl="0" marL="457200" rtl="0" algn="l">
              <a:lnSpc>
                <a:spcPct val="100000"/>
              </a:lnSpc>
              <a:spcBef>
                <a:spcPts val="1500"/>
              </a:spcBef>
              <a:spcAft>
                <a:spcPts val="0"/>
              </a:spcAft>
              <a:buClr>
                <a:schemeClr val="dk1"/>
              </a:buClr>
              <a:buSzPts val="1100"/>
              <a:buChar char="▷"/>
            </a:pPr>
            <a:r>
              <a:rPr lang="en" sz="1100">
                <a:highlight>
                  <a:srgbClr val="FFFFFF"/>
                </a:highlight>
              </a:rPr>
              <a:t>is_recommended: 0.019107</a:t>
            </a:r>
            <a:endParaRPr sz="1100">
              <a:highlight>
                <a:srgbClr val="FFFFFF"/>
              </a:highlight>
            </a:endParaRPr>
          </a:p>
          <a:p>
            <a:pPr indent="-298450" lvl="0" marL="457200" rtl="0" algn="l">
              <a:lnSpc>
                <a:spcPct val="100000"/>
              </a:lnSpc>
              <a:spcBef>
                <a:spcPts val="0"/>
              </a:spcBef>
              <a:spcAft>
                <a:spcPts val="0"/>
              </a:spcAft>
              <a:buClr>
                <a:schemeClr val="dk1"/>
              </a:buClr>
              <a:buSzPts val="1100"/>
              <a:buChar char="▷"/>
            </a:pPr>
            <a:r>
              <a:rPr lang="en" sz="1100">
                <a:highlight>
                  <a:srgbClr val="FFFFFF"/>
                </a:highlight>
              </a:rPr>
              <a:t>helpfulness: 0.001702</a:t>
            </a:r>
            <a:endParaRPr sz="1100">
              <a:highlight>
                <a:srgbClr val="FFFFFF"/>
              </a:highlight>
            </a:endParaRPr>
          </a:p>
          <a:p>
            <a:pPr indent="-298450" lvl="0" marL="457200" rtl="0" algn="l">
              <a:lnSpc>
                <a:spcPct val="100000"/>
              </a:lnSpc>
              <a:spcBef>
                <a:spcPts val="0"/>
              </a:spcBef>
              <a:spcAft>
                <a:spcPts val="0"/>
              </a:spcAft>
              <a:buClr>
                <a:schemeClr val="dk1"/>
              </a:buClr>
              <a:buSzPts val="1100"/>
              <a:buChar char="▷"/>
            </a:pPr>
            <a:r>
              <a:rPr lang="en" sz="1100">
                <a:highlight>
                  <a:srgbClr val="FFFFFF"/>
                </a:highlight>
              </a:rPr>
              <a:t>total_feedback_count: 0.004494</a:t>
            </a:r>
            <a:endParaRPr sz="1100">
              <a:highlight>
                <a:srgbClr val="FFFFFF"/>
              </a:highlight>
            </a:endParaRPr>
          </a:p>
          <a:p>
            <a:pPr indent="-298450" lvl="0" marL="457200" rtl="0" algn="l">
              <a:lnSpc>
                <a:spcPct val="100000"/>
              </a:lnSpc>
              <a:spcBef>
                <a:spcPts val="0"/>
              </a:spcBef>
              <a:spcAft>
                <a:spcPts val="0"/>
              </a:spcAft>
              <a:buClr>
                <a:schemeClr val="dk1"/>
              </a:buClr>
              <a:buSzPts val="1100"/>
              <a:buChar char="▷"/>
            </a:pPr>
            <a:r>
              <a:rPr lang="en" sz="1100">
                <a:highlight>
                  <a:srgbClr val="FFFFFF"/>
                </a:highlight>
              </a:rPr>
              <a:t>sentiment_positive: 0.534547</a:t>
            </a:r>
            <a:endParaRPr sz="1100">
              <a:highlight>
                <a:srgbClr val="FFFFFF"/>
              </a:highlight>
            </a:endParaRPr>
          </a:p>
          <a:p>
            <a:pPr indent="-298450" lvl="0" marL="457200" rtl="0" algn="l">
              <a:lnSpc>
                <a:spcPct val="100000"/>
              </a:lnSpc>
              <a:spcBef>
                <a:spcPts val="0"/>
              </a:spcBef>
              <a:spcAft>
                <a:spcPts val="0"/>
              </a:spcAft>
              <a:buClr>
                <a:schemeClr val="dk1"/>
              </a:buClr>
              <a:buSzPts val="1100"/>
              <a:buChar char="▷"/>
            </a:pPr>
            <a:r>
              <a:rPr lang="en" sz="1100">
                <a:highlight>
                  <a:srgbClr val="FFFFFF"/>
                </a:highlight>
              </a:rPr>
              <a:t>sentiment_negative: 0.420106</a:t>
            </a:r>
            <a:endParaRPr sz="1100">
              <a:highlight>
                <a:srgbClr val="FFFFFF"/>
              </a:highlight>
            </a:endParaRPr>
          </a:p>
          <a:p>
            <a:pPr indent="-298450" lvl="0" marL="457200" rtl="0" algn="l">
              <a:lnSpc>
                <a:spcPct val="100000"/>
              </a:lnSpc>
              <a:spcBef>
                <a:spcPts val="0"/>
              </a:spcBef>
              <a:spcAft>
                <a:spcPts val="0"/>
              </a:spcAft>
              <a:buClr>
                <a:schemeClr val="dk1"/>
              </a:buClr>
              <a:buSzPts val="1100"/>
              <a:buChar char="▷"/>
            </a:pPr>
            <a:r>
              <a:rPr lang="en" sz="1100">
                <a:highlight>
                  <a:srgbClr val="FFFFFF"/>
                </a:highlight>
              </a:rPr>
              <a:t>total_neg_feedback_count: 0.001164</a:t>
            </a:r>
            <a:endParaRPr sz="1100">
              <a:highlight>
                <a:srgbClr val="FFFFFF"/>
              </a:highlight>
            </a:endParaRPr>
          </a:p>
          <a:p>
            <a:pPr indent="-298450" lvl="0" marL="457200" rtl="0" algn="l">
              <a:lnSpc>
                <a:spcPct val="100000"/>
              </a:lnSpc>
              <a:spcBef>
                <a:spcPts val="0"/>
              </a:spcBef>
              <a:spcAft>
                <a:spcPts val="0"/>
              </a:spcAft>
              <a:buClr>
                <a:schemeClr val="dk1"/>
              </a:buClr>
              <a:buSzPts val="1100"/>
              <a:buChar char="▷"/>
            </a:pPr>
            <a:r>
              <a:rPr lang="en" sz="1100">
                <a:highlight>
                  <a:srgbClr val="FFFFFF"/>
                </a:highlight>
              </a:rPr>
              <a:t>total_pos_feedback_count: 0.000680</a:t>
            </a:r>
            <a:endParaRPr sz="1100">
              <a:highlight>
                <a:srgbClr val="FFFFFF"/>
              </a:highlight>
            </a:endParaRPr>
          </a:p>
          <a:p>
            <a:pPr indent="-298450" lvl="0" marL="457200" rtl="0" algn="l">
              <a:lnSpc>
                <a:spcPct val="115000"/>
              </a:lnSpc>
              <a:spcBef>
                <a:spcPts val="0"/>
              </a:spcBef>
              <a:spcAft>
                <a:spcPts val="0"/>
              </a:spcAft>
              <a:buClr>
                <a:schemeClr val="dk1"/>
              </a:buClr>
              <a:buSzPts val="1100"/>
              <a:buChar char="▷"/>
            </a:pPr>
            <a:r>
              <a:rPr lang="en" sz="1100">
                <a:highlight>
                  <a:srgbClr val="FFFFFF"/>
                </a:highlight>
              </a:rPr>
              <a:t>price_usd: 0.000107</a:t>
            </a:r>
            <a:endParaRPr sz="1100">
              <a:highlight>
                <a:srgbClr val="FFFFFF"/>
              </a:highlight>
            </a:endParaRPr>
          </a:p>
          <a:p>
            <a:pPr indent="-298450" lvl="0" marL="457200" rtl="0" algn="l">
              <a:lnSpc>
                <a:spcPct val="115000"/>
              </a:lnSpc>
              <a:spcBef>
                <a:spcPts val="0"/>
              </a:spcBef>
              <a:spcAft>
                <a:spcPts val="0"/>
              </a:spcAft>
              <a:buClr>
                <a:schemeClr val="dk1"/>
              </a:buClr>
              <a:buSzPts val="1100"/>
              <a:buChar char="▷"/>
            </a:pPr>
            <a:r>
              <a:rPr lang="en" sz="1100">
                <a:highlight>
                  <a:srgbClr val="FFFFFF"/>
                </a:highlight>
              </a:rPr>
              <a:t>review_sentiment: 0.009707</a:t>
            </a:r>
            <a:endParaRPr sz="1100">
              <a:highlight>
                <a:srgbClr val="FFFFFF"/>
              </a:highlight>
            </a:endParaRPr>
          </a:p>
          <a:p>
            <a:pPr indent="-298450" lvl="0" marL="457200" rtl="0" algn="l">
              <a:lnSpc>
                <a:spcPct val="115000"/>
              </a:lnSpc>
              <a:spcBef>
                <a:spcPts val="0"/>
              </a:spcBef>
              <a:spcAft>
                <a:spcPts val="0"/>
              </a:spcAft>
              <a:buClr>
                <a:schemeClr val="dk1"/>
              </a:buClr>
              <a:buSzPts val="1100"/>
              <a:buChar char="▷"/>
            </a:pPr>
            <a:r>
              <a:rPr lang="en" sz="1100">
                <a:highlight>
                  <a:srgbClr val="FFFFFF"/>
                </a:highlight>
              </a:rPr>
              <a:t>topic: 0.003018</a:t>
            </a:r>
            <a:endParaRPr sz="1100">
              <a:highlight>
                <a:srgbClr val="FFFFFF"/>
              </a:highlight>
            </a:endParaRPr>
          </a:p>
          <a:p>
            <a:pPr indent="0" lvl="0" marL="0" rtl="0" algn="l">
              <a:lnSpc>
                <a:spcPct val="115000"/>
              </a:lnSpc>
              <a:spcBef>
                <a:spcPts val="1500"/>
              </a:spcBef>
              <a:spcAft>
                <a:spcPts val="0"/>
              </a:spcAft>
              <a:buNone/>
            </a:pPr>
            <a:r>
              <a:t/>
            </a:r>
            <a:endParaRPr sz="1100">
              <a:highlight>
                <a:schemeClr val="lt1"/>
              </a:highlight>
            </a:endParaRPr>
          </a:p>
          <a:p>
            <a:pPr indent="0" lvl="0" marL="457200" rtl="0" algn="l">
              <a:lnSpc>
                <a:spcPct val="115000"/>
              </a:lnSpc>
              <a:spcBef>
                <a:spcPts val="1500"/>
              </a:spcBef>
              <a:spcAft>
                <a:spcPts val="1500"/>
              </a:spcAft>
              <a:buNone/>
            </a:pPr>
            <a:r>
              <a:t/>
            </a:r>
            <a:endParaRPr sz="1400"/>
          </a:p>
        </p:txBody>
      </p:sp>
      <p:sp>
        <p:nvSpPr>
          <p:cNvPr id="258" name="Google Shape;258;p29"/>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9" name="Google Shape;259;p29"/>
          <p:cNvPicPr preferRelativeResize="0"/>
          <p:nvPr/>
        </p:nvPicPr>
        <p:blipFill>
          <a:blip r:embed="rId3">
            <a:alphaModFix/>
          </a:blip>
          <a:stretch>
            <a:fillRect/>
          </a:stretch>
        </p:blipFill>
        <p:spPr>
          <a:xfrm>
            <a:off x="3604150" y="2806375"/>
            <a:ext cx="2465776" cy="1338850"/>
          </a:xfrm>
          <a:prstGeom prst="rect">
            <a:avLst/>
          </a:prstGeom>
          <a:noFill/>
          <a:ln>
            <a:noFill/>
          </a:ln>
        </p:spPr>
      </p:pic>
      <p:pic>
        <p:nvPicPr>
          <p:cNvPr id="260" name="Google Shape;260;p29"/>
          <p:cNvPicPr preferRelativeResize="0"/>
          <p:nvPr/>
        </p:nvPicPr>
        <p:blipFill>
          <a:blip r:embed="rId4">
            <a:alphaModFix/>
          </a:blip>
          <a:stretch>
            <a:fillRect/>
          </a:stretch>
        </p:blipFill>
        <p:spPr>
          <a:xfrm>
            <a:off x="6141475" y="2806375"/>
            <a:ext cx="2826248" cy="1627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635725" y="481575"/>
            <a:ext cx="7598700" cy="12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Prediction Question 2</a:t>
            </a:r>
            <a:endParaRPr/>
          </a:p>
          <a:p>
            <a:pPr indent="0" lvl="0" marL="0" rtl="0" algn="l">
              <a:spcBef>
                <a:spcPts val="0"/>
              </a:spcBef>
              <a:spcAft>
                <a:spcPts val="0"/>
              </a:spcAft>
              <a:buNone/>
            </a:pPr>
            <a:r>
              <a:rPr b="1" lang="en" sz="2400"/>
              <a:t>Can product popularity be predicted based on attributes?</a:t>
            </a:r>
            <a:endParaRPr b="1" sz="2400"/>
          </a:p>
        </p:txBody>
      </p:sp>
      <p:sp>
        <p:nvSpPr>
          <p:cNvPr id="266" name="Google Shape;266;p30"/>
          <p:cNvSpPr txBox="1"/>
          <p:nvPr>
            <p:ph idx="1" type="body"/>
          </p:nvPr>
        </p:nvSpPr>
        <p:spPr>
          <a:xfrm>
            <a:off x="692750" y="1566300"/>
            <a:ext cx="7464600" cy="339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highlight>
                  <a:schemeClr val="lt1"/>
                </a:highlight>
              </a:rPr>
              <a:t>Methodology:</a:t>
            </a:r>
            <a:endParaRPr sz="1100">
              <a:highlight>
                <a:schemeClr val="lt1"/>
              </a:highlight>
            </a:endParaRPr>
          </a:p>
          <a:p>
            <a:pPr indent="0" lvl="0" marL="0" rtl="0" algn="l">
              <a:lnSpc>
                <a:spcPct val="100000"/>
              </a:lnSpc>
              <a:spcBef>
                <a:spcPts val="1500"/>
              </a:spcBef>
              <a:spcAft>
                <a:spcPts val="0"/>
              </a:spcAft>
              <a:buNone/>
            </a:pPr>
            <a:r>
              <a:rPr b="1" lang="en" sz="1100">
                <a:highlight>
                  <a:schemeClr val="lt1"/>
                </a:highlight>
              </a:rPr>
              <a:t>Step 4: Model Evaluation</a:t>
            </a:r>
            <a:endParaRPr b="1" sz="1100">
              <a:highlight>
                <a:schemeClr val="lt1"/>
              </a:highlight>
            </a:endParaRPr>
          </a:p>
          <a:p>
            <a:pPr indent="-298450" lvl="0" marL="457200" rtl="0" algn="l">
              <a:lnSpc>
                <a:spcPct val="100000"/>
              </a:lnSpc>
              <a:spcBef>
                <a:spcPts val="1500"/>
              </a:spcBef>
              <a:spcAft>
                <a:spcPts val="0"/>
              </a:spcAft>
              <a:buSzPts val="1100"/>
              <a:buChar char="▷"/>
            </a:pPr>
            <a:r>
              <a:rPr lang="en" sz="1100">
                <a:highlight>
                  <a:srgbClr val="FFFFFF"/>
                </a:highlight>
              </a:rPr>
              <a:t>The trained model's performance is evaluated using the mean squared error (MSE) metric.</a:t>
            </a:r>
            <a:endParaRPr sz="1100">
              <a:highlight>
                <a:srgbClr val="FFFFFF"/>
              </a:highlight>
            </a:endParaRPr>
          </a:p>
          <a:p>
            <a:pPr indent="-298450" lvl="0" marL="457200" rtl="0" algn="l">
              <a:lnSpc>
                <a:spcPct val="100000"/>
              </a:lnSpc>
              <a:spcBef>
                <a:spcPts val="0"/>
              </a:spcBef>
              <a:spcAft>
                <a:spcPts val="0"/>
              </a:spcAft>
              <a:buSzPts val="1100"/>
              <a:buChar char="▷"/>
            </a:pPr>
            <a:r>
              <a:rPr lang="en" sz="1100">
                <a:highlight>
                  <a:srgbClr val="FFFFFF"/>
                </a:highlight>
              </a:rPr>
              <a:t>The model's performance evaluation reveals a remarkably low Mean Squared Error (MSE) of 0.2403. </a:t>
            </a:r>
            <a:endParaRPr sz="1100">
              <a:highlight>
                <a:srgbClr val="FFFFFF"/>
              </a:highlight>
            </a:endParaRPr>
          </a:p>
          <a:p>
            <a:pPr indent="-298450" lvl="0" marL="457200" rtl="0" algn="l">
              <a:lnSpc>
                <a:spcPct val="100000"/>
              </a:lnSpc>
              <a:spcBef>
                <a:spcPts val="0"/>
              </a:spcBef>
              <a:spcAft>
                <a:spcPts val="0"/>
              </a:spcAft>
              <a:buSzPts val="1100"/>
              <a:buChar char="▷"/>
            </a:pPr>
            <a:r>
              <a:rPr lang="en" sz="1100">
                <a:highlight>
                  <a:srgbClr val="FFFFFF"/>
                </a:highlight>
              </a:rPr>
              <a:t>This result suggests that the model's predictions closely align with the actual ratings, indicating a highly effective performance. </a:t>
            </a:r>
            <a:endParaRPr sz="1100">
              <a:highlight>
                <a:srgbClr val="FFFFFF"/>
              </a:highlight>
            </a:endParaRPr>
          </a:p>
          <a:p>
            <a:pPr indent="-298450" lvl="0" marL="457200" rtl="0" algn="l">
              <a:lnSpc>
                <a:spcPct val="100000"/>
              </a:lnSpc>
              <a:spcBef>
                <a:spcPts val="0"/>
              </a:spcBef>
              <a:spcAft>
                <a:spcPts val="0"/>
              </a:spcAft>
              <a:buSzPts val="1100"/>
              <a:buChar char="▷"/>
            </a:pPr>
            <a:r>
              <a:rPr lang="en" sz="1100">
                <a:highlight>
                  <a:srgbClr val="FFFFFF"/>
                </a:highlight>
              </a:rPr>
              <a:t>With such a low MSE, we can confidently assert that the model's ability to predict product popularity based on attributes is notably accurate, showcasing its potential for real-world applications.</a:t>
            </a:r>
            <a:endParaRPr sz="1100">
              <a:highlight>
                <a:srgbClr val="FFFFFF"/>
              </a:highlight>
            </a:endParaRPr>
          </a:p>
          <a:p>
            <a:pPr indent="0" lvl="0" marL="457200" rtl="0" algn="l">
              <a:lnSpc>
                <a:spcPct val="115000"/>
              </a:lnSpc>
              <a:spcBef>
                <a:spcPts val="1500"/>
              </a:spcBef>
              <a:spcAft>
                <a:spcPts val="1500"/>
              </a:spcAft>
              <a:buNone/>
            </a:pPr>
            <a:r>
              <a:t/>
            </a:r>
            <a:endParaRPr sz="1100">
              <a:highlight>
                <a:schemeClr val="lt1"/>
              </a:highlight>
            </a:endParaRPr>
          </a:p>
        </p:txBody>
      </p:sp>
      <p:sp>
        <p:nvSpPr>
          <p:cNvPr id="267" name="Google Shape;267;p3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8" name="Google Shape;268;p30"/>
          <p:cNvPicPr preferRelativeResize="0"/>
          <p:nvPr/>
        </p:nvPicPr>
        <p:blipFill>
          <a:blip r:embed="rId3">
            <a:alphaModFix/>
          </a:blip>
          <a:stretch>
            <a:fillRect/>
          </a:stretch>
        </p:blipFill>
        <p:spPr>
          <a:xfrm>
            <a:off x="692750" y="3554425"/>
            <a:ext cx="3180699" cy="1200300"/>
          </a:xfrm>
          <a:prstGeom prst="rect">
            <a:avLst/>
          </a:prstGeom>
          <a:noFill/>
          <a:ln>
            <a:noFill/>
          </a:ln>
        </p:spPr>
      </p:pic>
      <p:pic>
        <p:nvPicPr>
          <p:cNvPr id="269" name="Google Shape;269;p30"/>
          <p:cNvPicPr preferRelativeResize="0"/>
          <p:nvPr/>
        </p:nvPicPr>
        <p:blipFill>
          <a:blip r:embed="rId4">
            <a:alphaModFix/>
          </a:blip>
          <a:stretch>
            <a:fillRect/>
          </a:stretch>
        </p:blipFill>
        <p:spPr>
          <a:xfrm>
            <a:off x="4898725" y="3479325"/>
            <a:ext cx="2912850" cy="153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3"/>
          <p:cNvSpPr txBox="1"/>
          <p:nvPr>
            <p:ph type="title"/>
          </p:nvPr>
        </p:nvSpPr>
        <p:spPr>
          <a:xfrm>
            <a:off x="750525" y="0"/>
            <a:ext cx="7464600" cy="6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Description </a:t>
            </a:r>
            <a:endParaRPr/>
          </a:p>
        </p:txBody>
      </p:sp>
      <p:sp>
        <p:nvSpPr>
          <p:cNvPr id="97" name="Google Shape;97;p13"/>
          <p:cNvSpPr txBox="1"/>
          <p:nvPr>
            <p:ph idx="1" type="body"/>
          </p:nvPr>
        </p:nvSpPr>
        <p:spPr>
          <a:xfrm>
            <a:off x="2691725" y="795600"/>
            <a:ext cx="6403200" cy="35523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en" sz="1400"/>
              <a:t>Our team aims to conduct an in-depth analysis of Sephora’s skincare product offerings and customer reviews. </a:t>
            </a:r>
            <a:endParaRPr sz="1400"/>
          </a:p>
          <a:p>
            <a:pPr indent="0" lvl="0" marL="457200" rtl="0" algn="just">
              <a:lnSpc>
                <a:spcPct val="115000"/>
              </a:lnSpc>
              <a:spcBef>
                <a:spcPts val="0"/>
              </a:spcBef>
              <a:spcAft>
                <a:spcPts val="0"/>
              </a:spcAft>
              <a:buNone/>
            </a:pPr>
            <a:r>
              <a:t/>
            </a:r>
            <a:endParaRPr sz="1400"/>
          </a:p>
          <a:p>
            <a:pPr indent="-317500" lvl="0" marL="457200" rtl="0" algn="just">
              <a:lnSpc>
                <a:spcPct val="115000"/>
              </a:lnSpc>
              <a:spcBef>
                <a:spcPts val="0"/>
              </a:spcBef>
              <a:spcAft>
                <a:spcPts val="0"/>
              </a:spcAft>
              <a:buSzPts val="1400"/>
              <a:buChar char="➢"/>
            </a:pPr>
            <a:r>
              <a:rPr lang="en" sz="1400"/>
              <a:t>The dataset, sourced from Kaggle, comprises over 8,000 products and 1 million user reviews specifically from the skincare category.</a:t>
            </a:r>
            <a:endParaRPr sz="1400"/>
          </a:p>
          <a:p>
            <a:pPr indent="0" lvl="0" marL="457200" rtl="0" algn="just">
              <a:lnSpc>
                <a:spcPct val="115000"/>
              </a:lnSpc>
              <a:spcBef>
                <a:spcPts val="0"/>
              </a:spcBef>
              <a:spcAft>
                <a:spcPts val="0"/>
              </a:spcAft>
              <a:buNone/>
            </a:pPr>
            <a:r>
              <a:t/>
            </a:r>
            <a:endParaRPr sz="1400"/>
          </a:p>
          <a:p>
            <a:pPr indent="-317500" lvl="0" marL="457200" rtl="0" algn="just">
              <a:lnSpc>
                <a:spcPct val="115000"/>
              </a:lnSpc>
              <a:spcBef>
                <a:spcPts val="0"/>
              </a:spcBef>
              <a:spcAft>
                <a:spcPts val="0"/>
              </a:spcAft>
              <a:buSzPts val="1400"/>
              <a:buChar char="➢"/>
            </a:pPr>
            <a:r>
              <a:rPr lang="en" sz="1400"/>
              <a:t>By examining various dimensions such as product names, brands, ratings, prices, and availability, we intend to uncover valuable insights. </a:t>
            </a:r>
            <a:endParaRPr sz="1400"/>
          </a:p>
          <a:p>
            <a:pPr indent="0" lvl="0" marL="457200" rtl="0" algn="just">
              <a:lnSpc>
                <a:spcPct val="115000"/>
              </a:lnSpc>
              <a:spcBef>
                <a:spcPts val="0"/>
              </a:spcBef>
              <a:spcAft>
                <a:spcPts val="0"/>
              </a:spcAft>
              <a:buNone/>
            </a:pPr>
            <a:r>
              <a:t/>
            </a:r>
            <a:endParaRPr sz="1400"/>
          </a:p>
          <a:p>
            <a:pPr indent="-317500" lvl="0" marL="457200" rtl="0" algn="just">
              <a:lnSpc>
                <a:spcPct val="115000"/>
              </a:lnSpc>
              <a:spcBef>
                <a:spcPts val="0"/>
              </a:spcBef>
              <a:spcAft>
                <a:spcPts val="0"/>
              </a:spcAft>
              <a:buSzPts val="1400"/>
              <a:buChar char="➢"/>
            </a:pPr>
            <a:r>
              <a:rPr lang="en" sz="1400"/>
              <a:t>These insights will help us understand customer preferences, identify popular products, and potentially improve marketing strategies. </a:t>
            </a:r>
            <a:endParaRPr sz="1400"/>
          </a:p>
          <a:p>
            <a:pPr indent="0" lvl="0" marL="457200" rtl="0" algn="just">
              <a:lnSpc>
                <a:spcPct val="115000"/>
              </a:lnSpc>
              <a:spcBef>
                <a:spcPts val="0"/>
              </a:spcBef>
              <a:spcAft>
                <a:spcPts val="0"/>
              </a:spcAft>
              <a:buNone/>
            </a:pPr>
            <a:r>
              <a:t/>
            </a:r>
            <a:endParaRPr sz="1400"/>
          </a:p>
          <a:p>
            <a:pPr indent="-317500" lvl="0" marL="457200" rtl="0" algn="just">
              <a:lnSpc>
                <a:spcPct val="115000"/>
              </a:lnSpc>
              <a:spcBef>
                <a:spcPts val="0"/>
              </a:spcBef>
              <a:spcAft>
                <a:spcPts val="0"/>
              </a:spcAft>
              <a:buSzPts val="1400"/>
              <a:buFont typeface="Arial"/>
              <a:buChar char="➢"/>
            </a:pPr>
            <a:r>
              <a:rPr lang="en" sz="1400"/>
              <a:t>Throughout the semester, we have applied statistical techniques, data visualization, and natural language processing (NLP) to extract meaningful patterns and trends from this rich dataset .</a:t>
            </a:r>
            <a:endParaRPr b="1" sz="1400"/>
          </a:p>
          <a:p>
            <a:pPr indent="0" lvl="0" marL="914400" marR="0" rtl="0" algn="l">
              <a:lnSpc>
                <a:spcPct val="115000"/>
              </a:lnSpc>
              <a:spcBef>
                <a:spcPts val="480"/>
              </a:spcBef>
              <a:spcAft>
                <a:spcPts val="0"/>
              </a:spcAft>
              <a:buNone/>
            </a:pPr>
            <a:r>
              <a:t/>
            </a:r>
            <a:endParaRPr sz="1600"/>
          </a:p>
        </p:txBody>
      </p:sp>
      <p:sp>
        <p:nvSpPr>
          <p:cNvPr id="98" name="Google Shape;98;p13"/>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 name="Google Shape;99;p13"/>
          <p:cNvPicPr preferRelativeResize="0"/>
          <p:nvPr/>
        </p:nvPicPr>
        <p:blipFill>
          <a:blip r:embed="rId3">
            <a:alphaModFix/>
          </a:blip>
          <a:stretch>
            <a:fillRect/>
          </a:stretch>
        </p:blipFill>
        <p:spPr>
          <a:xfrm>
            <a:off x="246850" y="1500188"/>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txBox="1"/>
          <p:nvPr>
            <p:ph type="title"/>
          </p:nvPr>
        </p:nvSpPr>
        <p:spPr>
          <a:xfrm>
            <a:off x="635725" y="481575"/>
            <a:ext cx="7598700" cy="12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Prediction Question 2</a:t>
            </a:r>
            <a:endParaRPr/>
          </a:p>
          <a:p>
            <a:pPr indent="0" lvl="0" marL="0" rtl="0" algn="l">
              <a:spcBef>
                <a:spcPts val="0"/>
              </a:spcBef>
              <a:spcAft>
                <a:spcPts val="0"/>
              </a:spcAft>
              <a:buNone/>
            </a:pPr>
            <a:r>
              <a:rPr b="1" lang="en" sz="2400"/>
              <a:t>Can product popularity be predicted based on attributes?</a:t>
            </a:r>
            <a:endParaRPr b="1" sz="2400"/>
          </a:p>
        </p:txBody>
      </p:sp>
      <p:sp>
        <p:nvSpPr>
          <p:cNvPr id="275" name="Google Shape;275;p31"/>
          <p:cNvSpPr txBox="1"/>
          <p:nvPr>
            <p:ph idx="1" type="body"/>
          </p:nvPr>
        </p:nvSpPr>
        <p:spPr>
          <a:xfrm>
            <a:off x="692750" y="1718700"/>
            <a:ext cx="7464600" cy="339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highlight>
                  <a:schemeClr val="lt1"/>
                </a:highlight>
              </a:rPr>
              <a:t>Methodology:</a:t>
            </a:r>
            <a:endParaRPr sz="1100">
              <a:highlight>
                <a:schemeClr val="lt1"/>
              </a:highlight>
            </a:endParaRPr>
          </a:p>
          <a:p>
            <a:pPr indent="0" lvl="0" marL="0" rtl="0" algn="l">
              <a:lnSpc>
                <a:spcPct val="115000"/>
              </a:lnSpc>
              <a:spcBef>
                <a:spcPts val="1500"/>
              </a:spcBef>
              <a:spcAft>
                <a:spcPts val="0"/>
              </a:spcAft>
              <a:buNone/>
            </a:pPr>
            <a:r>
              <a:rPr b="1" lang="en" sz="1100">
                <a:highlight>
                  <a:schemeClr val="lt1"/>
                </a:highlight>
              </a:rPr>
              <a:t>Step 5: Results</a:t>
            </a:r>
            <a:endParaRPr b="1" sz="1100">
              <a:highlight>
                <a:schemeClr val="lt1"/>
              </a:highlight>
            </a:endParaRPr>
          </a:p>
          <a:p>
            <a:pPr indent="0" lvl="0" marL="0" rtl="0" algn="l">
              <a:lnSpc>
                <a:spcPct val="115000"/>
              </a:lnSpc>
              <a:spcBef>
                <a:spcPts val="1500"/>
              </a:spcBef>
              <a:spcAft>
                <a:spcPts val="0"/>
              </a:spcAft>
              <a:buNone/>
            </a:pPr>
            <a:r>
              <a:rPr lang="en" sz="1100">
                <a:highlight>
                  <a:srgbClr val="FFFFFF"/>
                </a:highlight>
              </a:rPr>
              <a:t>The analysis reveals several key findings:</a:t>
            </a:r>
            <a:endParaRPr sz="1100">
              <a:highlight>
                <a:srgbClr val="FFFFFF"/>
              </a:highlight>
            </a:endParaRPr>
          </a:p>
          <a:p>
            <a:pPr indent="-298450" lvl="0" marL="457200" rtl="0" algn="l">
              <a:lnSpc>
                <a:spcPct val="115000"/>
              </a:lnSpc>
              <a:spcBef>
                <a:spcPts val="1500"/>
              </a:spcBef>
              <a:spcAft>
                <a:spcPts val="0"/>
              </a:spcAft>
              <a:buSzPts val="1100"/>
              <a:buChar char="▷"/>
            </a:pPr>
            <a:r>
              <a:rPr lang="en" sz="1100">
                <a:highlight>
                  <a:srgbClr val="FFFFFF"/>
                </a:highlight>
              </a:rPr>
              <a:t>Sentiment-related features, particularly positive sentiment, and negative sentiment, are identified as the most influential factors in predicting product ratings.</a:t>
            </a:r>
            <a:endParaRPr sz="1100">
              <a:highlight>
                <a:srgbClr val="FFFFFF"/>
              </a:highlight>
            </a:endParaRPr>
          </a:p>
          <a:p>
            <a:pPr indent="-298450" lvl="0" marL="457200" rtl="0" algn="l">
              <a:lnSpc>
                <a:spcPct val="115000"/>
              </a:lnSpc>
              <a:spcBef>
                <a:spcPts val="0"/>
              </a:spcBef>
              <a:spcAft>
                <a:spcPts val="0"/>
              </a:spcAft>
              <a:buSzPts val="1100"/>
              <a:buChar char="▷"/>
            </a:pPr>
            <a:r>
              <a:rPr lang="en" sz="1100">
                <a:highlight>
                  <a:srgbClr val="FFFFFF"/>
                </a:highlight>
              </a:rPr>
              <a:t>Other important features include 'is_recommended', 'total_feedback_count', and 'review_sentiment', indicating the significance of customer feedback and recommendations in determining product popularity.</a:t>
            </a:r>
            <a:endParaRPr sz="1100">
              <a:highlight>
                <a:srgbClr val="FFFFFF"/>
              </a:highlight>
            </a:endParaRPr>
          </a:p>
          <a:p>
            <a:pPr indent="-298450" lvl="0" marL="457200" rtl="0" algn="l">
              <a:lnSpc>
                <a:spcPct val="115000"/>
              </a:lnSpc>
              <a:spcBef>
                <a:spcPts val="0"/>
              </a:spcBef>
              <a:spcAft>
                <a:spcPts val="0"/>
              </a:spcAft>
              <a:buSzPts val="1100"/>
              <a:buChar char="▷"/>
            </a:pPr>
            <a:r>
              <a:rPr lang="en" sz="1100">
                <a:highlight>
                  <a:srgbClr val="FFFFFF"/>
                </a:highlight>
              </a:rPr>
              <a:t>The evaluated model demonstrates reasonable performance in predicting ratings, as indicated by the obtained MSE value.</a:t>
            </a:r>
            <a:endParaRPr sz="1100">
              <a:highlight>
                <a:srgbClr val="FFFFFF"/>
              </a:highlight>
            </a:endParaRPr>
          </a:p>
          <a:p>
            <a:pPr indent="0" lvl="0" marL="457200" rtl="0" algn="l">
              <a:lnSpc>
                <a:spcPct val="115000"/>
              </a:lnSpc>
              <a:spcBef>
                <a:spcPts val="1500"/>
              </a:spcBef>
              <a:spcAft>
                <a:spcPts val="0"/>
              </a:spcAft>
              <a:buNone/>
            </a:pPr>
            <a:r>
              <a:t/>
            </a:r>
            <a:endParaRPr sz="1100">
              <a:highlight>
                <a:schemeClr val="lt1"/>
              </a:highlight>
            </a:endParaRPr>
          </a:p>
          <a:p>
            <a:pPr indent="0" lvl="0" marL="457200" rtl="0" algn="l">
              <a:lnSpc>
                <a:spcPct val="115000"/>
              </a:lnSpc>
              <a:spcBef>
                <a:spcPts val="1500"/>
              </a:spcBef>
              <a:spcAft>
                <a:spcPts val="1500"/>
              </a:spcAft>
              <a:buNone/>
            </a:pPr>
            <a:r>
              <a:t/>
            </a:r>
            <a:endParaRPr sz="1400"/>
          </a:p>
        </p:txBody>
      </p:sp>
      <p:sp>
        <p:nvSpPr>
          <p:cNvPr id="276" name="Google Shape;276;p31"/>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31"/>
          <p:cNvPicPr preferRelativeResize="0"/>
          <p:nvPr/>
        </p:nvPicPr>
        <p:blipFill>
          <a:blip r:embed="rId3">
            <a:alphaModFix/>
          </a:blip>
          <a:stretch>
            <a:fillRect/>
          </a:stretch>
        </p:blipFill>
        <p:spPr>
          <a:xfrm>
            <a:off x="5486550" y="3877700"/>
            <a:ext cx="2276850" cy="1132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ctrTitle"/>
          </p:nvPr>
        </p:nvSpPr>
        <p:spPr>
          <a:xfrm>
            <a:off x="685800" y="1242527"/>
            <a:ext cx="7772400" cy="150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7200">
              <a:solidFill>
                <a:schemeClr val="accent2"/>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7200">
                <a:solidFill>
                  <a:schemeClr val="accent2"/>
                </a:solidFill>
              </a:rPr>
              <a:t>3.</a:t>
            </a:r>
            <a:endParaRPr sz="7200">
              <a:solidFill>
                <a:schemeClr val="accent2"/>
              </a:solidFill>
            </a:endParaRPr>
          </a:p>
          <a:p>
            <a:pPr indent="0" lvl="0" marL="0" rtl="0" algn="ctr">
              <a:spcBef>
                <a:spcPts val="0"/>
              </a:spcBef>
              <a:spcAft>
                <a:spcPts val="0"/>
              </a:spcAft>
              <a:buNone/>
            </a:pPr>
            <a:r>
              <a:rPr lang="en" sz="3600"/>
              <a:t>Bonus Question and Exploration</a:t>
            </a:r>
            <a:endParaRPr sz="3600"/>
          </a:p>
        </p:txBody>
      </p:sp>
      <p:sp>
        <p:nvSpPr>
          <p:cNvPr id="283" name="Google Shape;283;p32"/>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84" name="Google Shape;284;p32"/>
          <p:cNvSpPr txBox="1"/>
          <p:nvPr/>
        </p:nvSpPr>
        <p:spPr>
          <a:xfrm>
            <a:off x="796625" y="2743125"/>
            <a:ext cx="7725600" cy="85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3000">
              <a:solidFill>
                <a:schemeClr val="lt1"/>
              </a:solidFill>
              <a:latin typeface="Raleway"/>
              <a:ea typeface="Raleway"/>
              <a:cs typeface="Raleway"/>
              <a:sym typeface="Raleway"/>
            </a:endParaRPr>
          </a:p>
          <a:p>
            <a:pPr indent="0" lvl="0" marL="0" rtl="0" algn="ctr">
              <a:lnSpc>
                <a:spcPct val="115000"/>
              </a:lnSpc>
              <a:spcBef>
                <a:spcPts val="1500"/>
              </a:spcBef>
              <a:spcAft>
                <a:spcPts val="0"/>
              </a:spcAft>
              <a:buNone/>
            </a:pPr>
            <a:r>
              <a:rPr b="1" lang="en" sz="1800">
                <a:solidFill>
                  <a:schemeClr val="lt1"/>
                </a:solidFill>
                <a:latin typeface="Lato"/>
                <a:ea typeface="Lato"/>
                <a:cs typeface="Lato"/>
                <a:sym typeface="Lato"/>
              </a:rPr>
              <a:t>Incorporating Named Entity Recognition (NER) into the project</a:t>
            </a:r>
            <a:endParaRPr sz="1800">
              <a:solidFill>
                <a:schemeClr val="lt1"/>
              </a:solidFill>
              <a:latin typeface="Lato"/>
              <a:ea typeface="Lato"/>
              <a:cs typeface="Lato"/>
              <a:sym typeface="Lato"/>
            </a:endParaRPr>
          </a:p>
          <a:p>
            <a:pPr indent="0" lvl="0" marL="0" rtl="0" algn="ctr">
              <a:spcBef>
                <a:spcPts val="1500"/>
              </a:spcBef>
              <a:spcAft>
                <a:spcPts val="0"/>
              </a:spcAft>
              <a:buNone/>
            </a:pPr>
            <a:r>
              <a:t/>
            </a:r>
            <a:endParaRPr sz="3000">
              <a:solidFill>
                <a:schemeClr val="lt1"/>
              </a:solidFill>
              <a:latin typeface="Raleway"/>
              <a:ea typeface="Raleway"/>
              <a:cs typeface="Raleway"/>
              <a:sym typeface="Raleway"/>
            </a:endParaRPr>
          </a:p>
          <a:p>
            <a:pPr indent="0" lvl="0" marL="0" rtl="0" algn="ctr">
              <a:spcBef>
                <a:spcPts val="0"/>
              </a:spcBef>
              <a:spcAft>
                <a:spcPts val="0"/>
              </a:spcAft>
              <a:buNone/>
            </a:pPr>
            <a:r>
              <a:t/>
            </a:r>
            <a:endParaRPr b="1" sz="2000">
              <a:solidFill>
                <a:srgbClr val="FFFFF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635725" y="481575"/>
            <a:ext cx="7598700" cy="12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Prediction Question 2</a:t>
            </a:r>
            <a:endParaRPr/>
          </a:p>
          <a:p>
            <a:pPr indent="0" lvl="0" marL="0" rtl="0" algn="l">
              <a:spcBef>
                <a:spcPts val="0"/>
              </a:spcBef>
              <a:spcAft>
                <a:spcPts val="0"/>
              </a:spcAft>
              <a:buNone/>
            </a:pPr>
            <a:r>
              <a:rPr b="1" lang="en" sz="2400"/>
              <a:t>Can product popularity be predicted based on attributes?</a:t>
            </a:r>
            <a:endParaRPr b="1" sz="2400"/>
          </a:p>
        </p:txBody>
      </p:sp>
      <p:sp>
        <p:nvSpPr>
          <p:cNvPr id="290" name="Google Shape;290;p33"/>
          <p:cNvSpPr txBox="1"/>
          <p:nvPr>
            <p:ph idx="1" type="body"/>
          </p:nvPr>
        </p:nvSpPr>
        <p:spPr>
          <a:xfrm>
            <a:off x="692750" y="1566300"/>
            <a:ext cx="7464600" cy="339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highlight>
                  <a:schemeClr val="lt1"/>
                </a:highlight>
              </a:rPr>
              <a:t>Methodology:</a:t>
            </a:r>
            <a:endParaRPr sz="1100">
              <a:highlight>
                <a:schemeClr val="lt1"/>
              </a:highlight>
            </a:endParaRPr>
          </a:p>
          <a:p>
            <a:pPr indent="0" lvl="0" marL="0" rtl="0" algn="l">
              <a:lnSpc>
                <a:spcPct val="115000"/>
              </a:lnSpc>
              <a:spcBef>
                <a:spcPts val="1500"/>
              </a:spcBef>
              <a:spcAft>
                <a:spcPts val="0"/>
              </a:spcAft>
              <a:buNone/>
            </a:pPr>
            <a:r>
              <a:rPr b="1" lang="en" sz="1100">
                <a:highlight>
                  <a:schemeClr val="lt1"/>
                </a:highlight>
              </a:rPr>
              <a:t>Step 6: Conclusion   </a:t>
            </a:r>
            <a:endParaRPr sz="1100">
              <a:highlight>
                <a:schemeClr val="lt1"/>
              </a:highlight>
            </a:endParaRPr>
          </a:p>
          <a:p>
            <a:pPr indent="0" lvl="0" marL="457200" rtl="0" algn="l">
              <a:lnSpc>
                <a:spcPct val="115000"/>
              </a:lnSpc>
              <a:spcBef>
                <a:spcPts val="1500"/>
              </a:spcBef>
              <a:spcAft>
                <a:spcPts val="1500"/>
              </a:spcAft>
              <a:buNone/>
            </a:pPr>
            <a:r>
              <a:t/>
            </a:r>
            <a:endParaRPr sz="1400"/>
          </a:p>
        </p:txBody>
      </p:sp>
      <p:sp>
        <p:nvSpPr>
          <p:cNvPr id="291" name="Google Shape;291;p33"/>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2" name="Google Shape;292;p33"/>
          <p:cNvSpPr txBox="1"/>
          <p:nvPr/>
        </p:nvSpPr>
        <p:spPr>
          <a:xfrm>
            <a:off x="828350" y="2302050"/>
            <a:ext cx="3072600" cy="253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100">
                <a:solidFill>
                  <a:srgbClr val="0D0D0D"/>
                </a:solidFill>
                <a:highlight>
                  <a:srgbClr val="FFFFFF"/>
                </a:highlight>
              </a:rPr>
              <a:t>  </a:t>
            </a:r>
            <a:endParaRPr sz="1100">
              <a:solidFill>
                <a:srgbClr val="0D0D0D"/>
              </a:solidFill>
              <a:highlight>
                <a:srgbClr val="FFFFFF"/>
              </a:highlight>
            </a:endParaRPr>
          </a:p>
          <a:p>
            <a:pPr indent="0" lvl="0" marL="0" rtl="0" algn="l">
              <a:lnSpc>
                <a:spcPct val="115000"/>
              </a:lnSpc>
              <a:spcBef>
                <a:spcPts val="1500"/>
              </a:spcBef>
              <a:spcAft>
                <a:spcPts val="1500"/>
              </a:spcAft>
              <a:buNone/>
            </a:pPr>
            <a:r>
              <a:rPr lang="en" sz="1100">
                <a:solidFill>
                  <a:schemeClr val="dk1"/>
                </a:solidFill>
                <a:highlight>
                  <a:srgbClr val="FFFFFF"/>
                </a:highlight>
                <a:latin typeface="Lato"/>
                <a:ea typeface="Lato"/>
                <a:cs typeface="Lato"/>
                <a:sym typeface="Lato"/>
              </a:rPr>
              <a:t>By leveraging customer feedback and sentiment analysis, businesses can gain valuable insights into consumer preferences and behaviors, leading to more informed decision-making and improved product outcomes.</a:t>
            </a:r>
            <a:endParaRPr sz="1100">
              <a:solidFill>
                <a:schemeClr val="dk1"/>
              </a:solidFill>
              <a:latin typeface="Lato"/>
              <a:ea typeface="Lato"/>
              <a:cs typeface="Lato"/>
              <a:sym typeface="Lato"/>
            </a:endParaRPr>
          </a:p>
        </p:txBody>
      </p:sp>
      <p:pic>
        <p:nvPicPr>
          <p:cNvPr id="293" name="Google Shape;293;p33"/>
          <p:cNvPicPr preferRelativeResize="0"/>
          <p:nvPr/>
        </p:nvPicPr>
        <p:blipFill>
          <a:blip r:embed="rId3">
            <a:alphaModFix/>
          </a:blip>
          <a:stretch>
            <a:fillRect/>
          </a:stretch>
        </p:blipFill>
        <p:spPr>
          <a:xfrm>
            <a:off x="4083975" y="1566300"/>
            <a:ext cx="4443575" cy="2498450"/>
          </a:xfrm>
          <a:prstGeom prst="rect">
            <a:avLst/>
          </a:prstGeom>
          <a:noFill/>
          <a:ln>
            <a:noFill/>
          </a:ln>
        </p:spPr>
      </p:pic>
      <p:pic>
        <p:nvPicPr>
          <p:cNvPr id="294" name="Google Shape;294;p33"/>
          <p:cNvPicPr preferRelativeResize="0"/>
          <p:nvPr/>
        </p:nvPicPr>
        <p:blipFill>
          <a:blip r:embed="rId4">
            <a:alphaModFix/>
          </a:blip>
          <a:stretch>
            <a:fillRect/>
          </a:stretch>
        </p:blipFill>
        <p:spPr>
          <a:xfrm>
            <a:off x="3616300" y="4064750"/>
            <a:ext cx="4864274" cy="817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761025" y="323000"/>
            <a:ext cx="7464600" cy="6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Named Entity Recognition.</a:t>
            </a:r>
            <a:endParaRPr/>
          </a:p>
        </p:txBody>
      </p:sp>
      <p:sp>
        <p:nvSpPr>
          <p:cNvPr id="300" name="Google Shape;300;p34"/>
          <p:cNvSpPr txBox="1"/>
          <p:nvPr>
            <p:ph idx="1" type="body"/>
          </p:nvPr>
        </p:nvSpPr>
        <p:spPr>
          <a:xfrm>
            <a:off x="761025" y="895900"/>
            <a:ext cx="7464600" cy="3552300"/>
          </a:xfrm>
          <a:prstGeom prst="rect">
            <a:avLst/>
          </a:prstGeom>
        </p:spPr>
        <p:txBody>
          <a:bodyPr anchorCtr="0" anchor="t" bIns="91425" lIns="91425" spcFirstLastPara="1" rIns="91425" wrap="square" tIns="91425">
            <a:noAutofit/>
          </a:bodyPr>
          <a:lstStyle/>
          <a:p>
            <a:pPr indent="-298450" lvl="0" marL="914400" rtl="0" algn="l">
              <a:lnSpc>
                <a:spcPct val="115000"/>
              </a:lnSpc>
              <a:spcBef>
                <a:spcPts val="0"/>
              </a:spcBef>
              <a:spcAft>
                <a:spcPts val="0"/>
              </a:spcAft>
              <a:buClr>
                <a:schemeClr val="dk1"/>
              </a:buClr>
              <a:buSzPts val="1100"/>
              <a:buChar char="▷"/>
            </a:pPr>
            <a:r>
              <a:rPr lang="en" sz="1100"/>
              <a:t>Named Entity Recognition (NER) is a natural language processing (NLP) technique used to identify and classify named entities within unstructured text. </a:t>
            </a:r>
            <a:endParaRPr sz="1100"/>
          </a:p>
          <a:p>
            <a:pPr indent="-298450" lvl="0" marL="914400" rtl="0" algn="l">
              <a:lnSpc>
                <a:spcPct val="115000"/>
              </a:lnSpc>
              <a:spcBef>
                <a:spcPts val="0"/>
              </a:spcBef>
              <a:spcAft>
                <a:spcPts val="0"/>
              </a:spcAft>
              <a:buClr>
                <a:schemeClr val="dk1"/>
              </a:buClr>
              <a:buSzPts val="1100"/>
              <a:buChar char="▷"/>
            </a:pPr>
            <a:r>
              <a:rPr lang="en" sz="1100"/>
              <a:t>These entities can include various types of proper nouns such as names of people, organizations, locations, dates, quantities, and more. </a:t>
            </a:r>
            <a:endParaRPr sz="1100"/>
          </a:p>
          <a:p>
            <a:pPr indent="-298450" lvl="0" marL="914400" rtl="0" algn="l">
              <a:lnSpc>
                <a:spcPct val="115000"/>
              </a:lnSpc>
              <a:spcBef>
                <a:spcPts val="0"/>
              </a:spcBef>
              <a:spcAft>
                <a:spcPts val="0"/>
              </a:spcAft>
              <a:buClr>
                <a:schemeClr val="dk1"/>
              </a:buClr>
              <a:buSzPts val="1100"/>
              <a:buChar char="▷"/>
            </a:pPr>
            <a:r>
              <a:rPr lang="en" sz="1100"/>
              <a:t>The primary objective of NER is to automatically extract and categorize these entities to provide a structured understanding of the text.</a:t>
            </a:r>
            <a:endParaRPr sz="1100"/>
          </a:p>
          <a:p>
            <a:pPr indent="0" lvl="0" marL="914400" rtl="0" algn="l">
              <a:lnSpc>
                <a:spcPct val="115000"/>
              </a:lnSpc>
              <a:spcBef>
                <a:spcPts val="0"/>
              </a:spcBef>
              <a:spcAft>
                <a:spcPts val="0"/>
              </a:spcAft>
              <a:buNone/>
            </a:pPr>
            <a:r>
              <a:t/>
            </a:r>
            <a:endParaRPr sz="1100"/>
          </a:p>
        </p:txBody>
      </p:sp>
      <p:sp>
        <p:nvSpPr>
          <p:cNvPr id="301" name="Google Shape;301;p3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34"/>
          <p:cNvPicPr preferRelativeResize="0"/>
          <p:nvPr/>
        </p:nvPicPr>
        <p:blipFill>
          <a:blip r:embed="rId3">
            <a:alphaModFix/>
          </a:blip>
          <a:stretch>
            <a:fillRect/>
          </a:stretch>
        </p:blipFill>
        <p:spPr>
          <a:xfrm>
            <a:off x="761025" y="2285275"/>
            <a:ext cx="3733800" cy="2095500"/>
          </a:xfrm>
          <a:prstGeom prst="rect">
            <a:avLst/>
          </a:prstGeom>
          <a:noFill/>
          <a:ln>
            <a:noFill/>
          </a:ln>
        </p:spPr>
      </p:pic>
      <p:pic>
        <p:nvPicPr>
          <p:cNvPr id="303" name="Google Shape;303;p34"/>
          <p:cNvPicPr preferRelativeResize="0"/>
          <p:nvPr/>
        </p:nvPicPr>
        <p:blipFill>
          <a:blip r:embed="rId4">
            <a:alphaModFix/>
          </a:blip>
          <a:stretch>
            <a:fillRect/>
          </a:stretch>
        </p:blipFill>
        <p:spPr>
          <a:xfrm>
            <a:off x="4993800" y="2285275"/>
            <a:ext cx="3486774" cy="2095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761025" y="323000"/>
            <a:ext cx="7464600" cy="6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Named Entity Recognition.</a:t>
            </a:r>
            <a:endParaRPr/>
          </a:p>
        </p:txBody>
      </p:sp>
      <p:sp>
        <p:nvSpPr>
          <p:cNvPr id="309" name="Google Shape;309;p35"/>
          <p:cNvSpPr txBox="1"/>
          <p:nvPr>
            <p:ph idx="1" type="body"/>
          </p:nvPr>
        </p:nvSpPr>
        <p:spPr>
          <a:xfrm>
            <a:off x="761025" y="992225"/>
            <a:ext cx="7464600" cy="355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WHY:</a:t>
            </a:r>
            <a:endParaRPr sz="1400"/>
          </a:p>
          <a:p>
            <a:pPr indent="-298450" lvl="0" marL="457200" rtl="0" algn="l">
              <a:lnSpc>
                <a:spcPct val="115000"/>
              </a:lnSpc>
              <a:spcBef>
                <a:spcPts val="0"/>
              </a:spcBef>
              <a:spcAft>
                <a:spcPts val="0"/>
              </a:spcAft>
              <a:buClr>
                <a:schemeClr val="dk1"/>
              </a:buClr>
              <a:buSzPts val="1100"/>
              <a:buChar char="▷"/>
            </a:pPr>
            <a:r>
              <a:rPr lang="en" sz="1100"/>
              <a:t>  Automatically extract named entities such as brand names, ingredient names, and product categories</a:t>
            </a:r>
            <a:endParaRPr sz="1100"/>
          </a:p>
          <a:p>
            <a:pPr indent="-298450" lvl="0" marL="457200" rtl="0" algn="l">
              <a:lnSpc>
                <a:spcPct val="115000"/>
              </a:lnSpc>
              <a:spcBef>
                <a:spcPts val="0"/>
              </a:spcBef>
              <a:spcAft>
                <a:spcPts val="0"/>
              </a:spcAft>
              <a:buClr>
                <a:schemeClr val="dk1"/>
              </a:buClr>
              <a:buSzPts val="1100"/>
              <a:buChar char="▷"/>
            </a:pPr>
            <a:r>
              <a:rPr lang="en" sz="1100"/>
              <a:t>  Helps in organizing and categorizing the textual data more effectively.</a:t>
            </a:r>
            <a:endParaRPr sz="11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Questions solved:</a:t>
            </a:r>
            <a:endParaRPr sz="1400"/>
          </a:p>
          <a:p>
            <a:pPr indent="0" lvl="0" marL="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en" sz="1100"/>
              <a:t>Question 1:</a:t>
            </a:r>
            <a:r>
              <a:rPr lang="en" sz="1100">
                <a:highlight>
                  <a:srgbClr val="FFFFFF"/>
                </a:highlight>
              </a:rPr>
              <a:t>What are the most frequently mentioned entities in the reviews?</a:t>
            </a:r>
            <a:endParaRPr sz="1100">
              <a:highlight>
                <a:srgbClr val="FFFFFF"/>
              </a:highlight>
            </a:endParaRPr>
          </a:p>
          <a:p>
            <a:pPr indent="0" lvl="0" marL="0" rtl="0" algn="l">
              <a:lnSpc>
                <a:spcPct val="115000"/>
              </a:lnSpc>
              <a:spcBef>
                <a:spcPts val="0"/>
              </a:spcBef>
              <a:spcAft>
                <a:spcPts val="0"/>
              </a:spcAft>
              <a:buNone/>
            </a:pPr>
            <a:r>
              <a:t/>
            </a:r>
            <a:endParaRPr sz="1100">
              <a:solidFill>
                <a:srgbClr val="212121"/>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D0D0D"/>
              </a:solidFill>
              <a:latin typeface="Arial"/>
              <a:ea typeface="Arial"/>
              <a:cs typeface="Arial"/>
              <a:sym typeface="Arial"/>
            </a:endParaRPr>
          </a:p>
        </p:txBody>
      </p:sp>
      <p:sp>
        <p:nvSpPr>
          <p:cNvPr id="310" name="Google Shape;310;p3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1" name="Google Shape;311;p35"/>
          <p:cNvPicPr preferRelativeResize="0"/>
          <p:nvPr/>
        </p:nvPicPr>
        <p:blipFill>
          <a:blip r:embed="rId3">
            <a:alphaModFix/>
          </a:blip>
          <a:stretch>
            <a:fillRect/>
          </a:stretch>
        </p:blipFill>
        <p:spPr>
          <a:xfrm>
            <a:off x="1048175" y="2754750"/>
            <a:ext cx="3019425" cy="1843575"/>
          </a:xfrm>
          <a:prstGeom prst="rect">
            <a:avLst/>
          </a:prstGeom>
          <a:noFill/>
          <a:ln>
            <a:noFill/>
          </a:ln>
        </p:spPr>
      </p:pic>
      <p:pic>
        <p:nvPicPr>
          <p:cNvPr id="312" name="Google Shape;312;p35"/>
          <p:cNvPicPr preferRelativeResize="0"/>
          <p:nvPr/>
        </p:nvPicPr>
        <p:blipFill>
          <a:blip r:embed="rId4">
            <a:alphaModFix/>
          </a:blip>
          <a:stretch>
            <a:fillRect/>
          </a:stretch>
        </p:blipFill>
        <p:spPr>
          <a:xfrm>
            <a:off x="5001900" y="2754750"/>
            <a:ext cx="2645925" cy="1789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761025" y="323000"/>
            <a:ext cx="7464600" cy="6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Named Entity Recognition.</a:t>
            </a:r>
            <a:endParaRPr/>
          </a:p>
        </p:txBody>
      </p:sp>
      <p:sp>
        <p:nvSpPr>
          <p:cNvPr id="318" name="Google Shape;318;p36"/>
          <p:cNvSpPr txBox="1"/>
          <p:nvPr>
            <p:ph idx="1" type="body"/>
          </p:nvPr>
        </p:nvSpPr>
        <p:spPr>
          <a:xfrm>
            <a:off x="240575" y="1012700"/>
            <a:ext cx="8063700" cy="355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Questions solved:</a:t>
            </a:r>
            <a:endParaRPr sz="1400"/>
          </a:p>
          <a:p>
            <a:pPr indent="0" lvl="0" marL="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en" sz="1100"/>
              <a:t>Question 2:</a:t>
            </a:r>
            <a:r>
              <a:rPr lang="en" sz="1100">
                <a:highlight>
                  <a:srgbClr val="FFFFFF"/>
                </a:highlight>
              </a:rPr>
              <a:t>What are the different types of entities mentioned in the reviews?</a:t>
            </a:r>
            <a:endParaRPr sz="1100">
              <a:highlight>
                <a:srgbClr val="FFFFFF"/>
              </a:highlight>
            </a:endParaRPr>
          </a:p>
          <a:p>
            <a:pPr indent="0" lvl="0" marL="0" rtl="0" algn="l">
              <a:lnSpc>
                <a:spcPct val="115000"/>
              </a:lnSpc>
              <a:spcBef>
                <a:spcPts val="0"/>
              </a:spcBef>
              <a:spcAft>
                <a:spcPts val="0"/>
              </a:spcAft>
              <a:buNone/>
            </a:pPr>
            <a:r>
              <a:t/>
            </a:r>
            <a:endParaRPr sz="1100">
              <a:solidFill>
                <a:srgbClr val="212121"/>
              </a:solidFill>
              <a:highlight>
                <a:srgbClr val="FFFFFF"/>
              </a:highlight>
            </a:endParaRPr>
          </a:p>
          <a:p>
            <a:pPr indent="0" lvl="0" marL="0" rtl="0" algn="l">
              <a:lnSpc>
                <a:spcPct val="115000"/>
              </a:lnSpc>
              <a:spcBef>
                <a:spcPts val="0"/>
              </a:spcBef>
              <a:spcAft>
                <a:spcPts val="0"/>
              </a:spcAft>
              <a:buNone/>
            </a:pPr>
            <a:r>
              <a:t/>
            </a:r>
            <a:endParaRPr sz="1100">
              <a:solidFill>
                <a:srgbClr val="212121"/>
              </a:solidFill>
              <a:highlight>
                <a:srgbClr val="FFFFFF"/>
              </a:highlight>
            </a:endParaRPr>
          </a:p>
          <a:p>
            <a:pPr indent="0" lvl="0" marL="0" rtl="0" algn="l">
              <a:lnSpc>
                <a:spcPct val="115000"/>
              </a:lnSpc>
              <a:spcBef>
                <a:spcPts val="0"/>
              </a:spcBef>
              <a:spcAft>
                <a:spcPts val="0"/>
              </a:spcAft>
              <a:buNone/>
            </a:pPr>
            <a:r>
              <a:t/>
            </a:r>
            <a:endParaRPr sz="1100">
              <a:solidFill>
                <a:srgbClr val="212121"/>
              </a:solidFill>
              <a:highlight>
                <a:srgbClr val="FFFFFF"/>
              </a:highlight>
            </a:endParaRPr>
          </a:p>
          <a:p>
            <a:pPr indent="0" lvl="0" marL="0" rtl="0" algn="l">
              <a:lnSpc>
                <a:spcPct val="115000"/>
              </a:lnSpc>
              <a:spcBef>
                <a:spcPts val="0"/>
              </a:spcBef>
              <a:spcAft>
                <a:spcPts val="0"/>
              </a:spcAft>
              <a:buNone/>
            </a:pPr>
            <a:r>
              <a:t/>
            </a:r>
            <a:endParaRPr sz="1100">
              <a:solidFill>
                <a:srgbClr val="212121"/>
              </a:solidFill>
              <a:highlight>
                <a:srgbClr val="FFFFFF"/>
              </a:highlight>
            </a:endParaRPr>
          </a:p>
          <a:p>
            <a:pPr indent="-298450" lvl="0" marL="457200" rtl="0" algn="l">
              <a:lnSpc>
                <a:spcPct val="115000"/>
              </a:lnSpc>
              <a:spcBef>
                <a:spcPts val="0"/>
              </a:spcBef>
              <a:spcAft>
                <a:spcPts val="0"/>
              </a:spcAft>
              <a:buSzPts val="1100"/>
              <a:buChar char="▷"/>
            </a:pPr>
            <a:r>
              <a:rPr lang="en" sz="1100"/>
              <a:t>Question 3:</a:t>
            </a:r>
            <a:r>
              <a:rPr lang="en" sz="1100">
                <a:highlight>
                  <a:srgbClr val="FFFFFF"/>
                </a:highlight>
              </a:rPr>
              <a:t>How many entities of each type are mentioned in the reviews?</a:t>
            </a:r>
            <a:endParaRPr sz="1100">
              <a:highlight>
                <a:srgbClr val="FFFFFF"/>
              </a:highlight>
            </a:endParaRPr>
          </a:p>
          <a:p>
            <a:pPr indent="0" lvl="0" marL="457200" rtl="0" algn="l">
              <a:lnSpc>
                <a:spcPct val="115000"/>
              </a:lnSpc>
              <a:spcBef>
                <a:spcPts val="0"/>
              </a:spcBef>
              <a:spcAft>
                <a:spcPts val="0"/>
              </a:spcAft>
              <a:buNone/>
            </a:pPr>
            <a:r>
              <a:t/>
            </a:r>
            <a:endParaRPr sz="1100">
              <a:highlight>
                <a:srgbClr val="FFFFFF"/>
              </a:highlight>
            </a:endParaRPr>
          </a:p>
          <a:p>
            <a:pPr indent="0" lvl="0" marL="0" rtl="0" algn="l">
              <a:lnSpc>
                <a:spcPct val="115000"/>
              </a:lnSpc>
              <a:spcBef>
                <a:spcPts val="0"/>
              </a:spcBef>
              <a:spcAft>
                <a:spcPts val="0"/>
              </a:spcAft>
              <a:buNone/>
            </a:pPr>
            <a:r>
              <a:t/>
            </a:r>
            <a:endParaRPr sz="1100">
              <a:highlight>
                <a:srgbClr val="FFFFFF"/>
              </a:highlight>
            </a:endParaRPr>
          </a:p>
          <a:p>
            <a:pPr indent="0" lvl="0" marL="0" rtl="0" algn="l">
              <a:lnSpc>
                <a:spcPct val="115000"/>
              </a:lnSpc>
              <a:spcBef>
                <a:spcPts val="0"/>
              </a:spcBef>
              <a:spcAft>
                <a:spcPts val="0"/>
              </a:spcAft>
              <a:buNone/>
            </a:pPr>
            <a:r>
              <a:t/>
            </a:r>
            <a:endParaRPr sz="1100">
              <a:solidFill>
                <a:srgbClr val="212121"/>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D0D0D"/>
              </a:solidFill>
              <a:latin typeface="Arial"/>
              <a:ea typeface="Arial"/>
              <a:cs typeface="Arial"/>
              <a:sym typeface="Arial"/>
            </a:endParaRPr>
          </a:p>
        </p:txBody>
      </p:sp>
      <p:sp>
        <p:nvSpPr>
          <p:cNvPr id="319" name="Google Shape;319;p3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36"/>
          <p:cNvPicPr preferRelativeResize="0"/>
          <p:nvPr/>
        </p:nvPicPr>
        <p:blipFill>
          <a:blip r:embed="rId3">
            <a:alphaModFix/>
          </a:blip>
          <a:stretch>
            <a:fillRect/>
          </a:stretch>
        </p:blipFill>
        <p:spPr>
          <a:xfrm>
            <a:off x="879175" y="1857275"/>
            <a:ext cx="8063725" cy="560375"/>
          </a:xfrm>
          <a:prstGeom prst="rect">
            <a:avLst/>
          </a:prstGeom>
          <a:noFill/>
          <a:ln>
            <a:noFill/>
          </a:ln>
        </p:spPr>
      </p:pic>
      <p:pic>
        <p:nvPicPr>
          <p:cNvPr id="321" name="Google Shape;321;p36"/>
          <p:cNvPicPr preferRelativeResize="0"/>
          <p:nvPr/>
        </p:nvPicPr>
        <p:blipFill>
          <a:blip r:embed="rId4">
            <a:alphaModFix/>
          </a:blip>
          <a:stretch>
            <a:fillRect/>
          </a:stretch>
        </p:blipFill>
        <p:spPr>
          <a:xfrm>
            <a:off x="613025" y="2857300"/>
            <a:ext cx="2533650" cy="2083925"/>
          </a:xfrm>
          <a:prstGeom prst="rect">
            <a:avLst/>
          </a:prstGeom>
          <a:noFill/>
          <a:ln>
            <a:noFill/>
          </a:ln>
        </p:spPr>
      </p:pic>
      <p:pic>
        <p:nvPicPr>
          <p:cNvPr id="322" name="Google Shape;322;p36"/>
          <p:cNvPicPr preferRelativeResize="0"/>
          <p:nvPr/>
        </p:nvPicPr>
        <p:blipFill>
          <a:blip r:embed="rId5">
            <a:alphaModFix/>
          </a:blip>
          <a:stretch>
            <a:fillRect/>
          </a:stretch>
        </p:blipFill>
        <p:spPr>
          <a:xfrm>
            <a:off x="5169175" y="2851513"/>
            <a:ext cx="3733800" cy="2095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ctrTitle"/>
          </p:nvPr>
        </p:nvSpPr>
        <p:spPr>
          <a:xfrm>
            <a:off x="773225" y="1295277"/>
            <a:ext cx="7772400" cy="150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chemeClr val="accent2"/>
                </a:solidFill>
              </a:rPr>
              <a:t>4</a:t>
            </a:r>
            <a:r>
              <a:rPr lang="en" sz="7200">
                <a:solidFill>
                  <a:schemeClr val="accent2"/>
                </a:solidFill>
              </a:rPr>
              <a:t>.</a:t>
            </a:r>
            <a:endParaRPr sz="7200">
              <a:solidFill>
                <a:schemeClr val="accent2"/>
              </a:solidFill>
            </a:endParaRPr>
          </a:p>
          <a:p>
            <a:pPr indent="0" lvl="0" marL="0" rtl="0" algn="ctr">
              <a:spcBef>
                <a:spcPts val="0"/>
              </a:spcBef>
              <a:spcAft>
                <a:spcPts val="0"/>
              </a:spcAft>
              <a:buNone/>
            </a:pPr>
            <a:r>
              <a:rPr lang="en"/>
              <a:t>Prediction Question 3</a:t>
            </a:r>
            <a:endParaRPr/>
          </a:p>
        </p:txBody>
      </p:sp>
      <p:sp>
        <p:nvSpPr>
          <p:cNvPr id="328" name="Google Shape;328;p37"/>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29" name="Google Shape;329;p37"/>
          <p:cNvSpPr txBox="1"/>
          <p:nvPr/>
        </p:nvSpPr>
        <p:spPr>
          <a:xfrm>
            <a:off x="709200" y="2701225"/>
            <a:ext cx="7725600" cy="85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Lato"/>
                <a:ea typeface="Lato"/>
                <a:cs typeface="Lato"/>
                <a:sym typeface="Lato"/>
              </a:rPr>
              <a:t>What are the patterns in customer feedback and preferences?</a:t>
            </a:r>
            <a:endParaRPr b="1" sz="2000">
              <a:solidFill>
                <a:srgbClr val="FFFFFF"/>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303375" y="364000"/>
            <a:ext cx="8314800" cy="130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Question 3</a:t>
            </a:r>
            <a:endParaRPr/>
          </a:p>
          <a:p>
            <a:pPr indent="0" lvl="0" marL="0" rtl="0" algn="l">
              <a:spcBef>
                <a:spcPts val="0"/>
              </a:spcBef>
              <a:spcAft>
                <a:spcPts val="0"/>
              </a:spcAft>
              <a:buNone/>
            </a:pPr>
            <a:r>
              <a:rPr b="1" lang="en" sz="2400"/>
              <a:t>What are the patterns in customer feedback and preferences?</a:t>
            </a:r>
            <a:endParaRPr/>
          </a:p>
        </p:txBody>
      </p:sp>
      <p:sp>
        <p:nvSpPr>
          <p:cNvPr id="335" name="Google Shape;335;p3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6" name="Google Shape;336;p38"/>
          <p:cNvPicPr preferRelativeResize="0"/>
          <p:nvPr/>
        </p:nvPicPr>
        <p:blipFill>
          <a:blip r:embed="rId3">
            <a:alphaModFix/>
          </a:blip>
          <a:stretch>
            <a:fillRect/>
          </a:stretch>
        </p:blipFill>
        <p:spPr>
          <a:xfrm>
            <a:off x="4872650" y="2921424"/>
            <a:ext cx="3745525" cy="1882875"/>
          </a:xfrm>
          <a:prstGeom prst="rect">
            <a:avLst/>
          </a:prstGeom>
          <a:noFill/>
          <a:ln>
            <a:noFill/>
          </a:ln>
        </p:spPr>
      </p:pic>
      <p:sp>
        <p:nvSpPr>
          <p:cNvPr id="337" name="Google Shape;337;p38"/>
          <p:cNvSpPr txBox="1"/>
          <p:nvPr>
            <p:ph idx="1" type="body"/>
          </p:nvPr>
        </p:nvSpPr>
        <p:spPr>
          <a:xfrm>
            <a:off x="264075" y="1601650"/>
            <a:ext cx="8393400" cy="2360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800"/>
              </a:spcBef>
              <a:spcAft>
                <a:spcPts val="0"/>
              </a:spcAft>
              <a:buSzPts val="1400"/>
              <a:buChar char="➢"/>
            </a:pPr>
            <a:r>
              <a:rPr lang="en" sz="1400"/>
              <a:t>Utilized K-Means clustering algorithm to uncover potential clusters within reviews based on textual context.</a:t>
            </a:r>
            <a:endParaRPr sz="1400"/>
          </a:p>
          <a:p>
            <a:pPr indent="-317500" lvl="0" marL="457200" rtl="0" algn="l">
              <a:lnSpc>
                <a:spcPct val="150000"/>
              </a:lnSpc>
              <a:spcBef>
                <a:spcPts val="0"/>
              </a:spcBef>
              <a:spcAft>
                <a:spcPts val="0"/>
              </a:spcAft>
              <a:buSzPts val="1400"/>
              <a:buChar char="➢"/>
            </a:pPr>
            <a:r>
              <a:rPr lang="en" sz="1400"/>
              <a:t>Initially, experimented with k=2 clusters to explore sentiment or content distinctions, then iteratively tested with various k values.</a:t>
            </a:r>
            <a:endParaRPr sz="1400"/>
          </a:p>
          <a:p>
            <a:pPr indent="-317500" lvl="0" marL="457200" rtl="0" algn="l">
              <a:lnSpc>
                <a:spcPct val="150000"/>
              </a:lnSpc>
              <a:spcBef>
                <a:spcPts val="0"/>
              </a:spcBef>
              <a:spcAft>
                <a:spcPts val="0"/>
              </a:spcAft>
              <a:buSzPts val="1400"/>
              <a:buChar char="➢"/>
            </a:pPr>
            <a:r>
              <a:rPr lang="en" sz="1400"/>
              <a:t>Found optimal clustering results with k=4 clusters.</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type="title"/>
          </p:nvPr>
        </p:nvSpPr>
        <p:spPr>
          <a:xfrm>
            <a:off x="761025" y="323000"/>
            <a:ext cx="7464600" cy="6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 Analysis Results</a:t>
            </a:r>
            <a:endParaRPr/>
          </a:p>
        </p:txBody>
      </p:sp>
      <p:sp>
        <p:nvSpPr>
          <p:cNvPr id="343" name="Google Shape;343;p39"/>
          <p:cNvSpPr txBox="1"/>
          <p:nvPr>
            <p:ph idx="1" type="body"/>
          </p:nvPr>
        </p:nvSpPr>
        <p:spPr>
          <a:xfrm>
            <a:off x="761025" y="992225"/>
            <a:ext cx="7464600" cy="35523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800"/>
              </a:spcBef>
              <a:spcAft>
                <a:spcPts val="0"/>
              </a:spcAft>
              <a:buSzPts val="1400"/>
              <a:buChar char="➢"/>
            </a:pPr>
            <a:r>
              <a:rPr b="1" lang="en" sz="1400"/>
              <a:t>Cluster 0: Lip Care</a:t>
            </a:r>
            <a:endParaRPr b="1" sz="1400"/>
          </a:p>
          <a:p>
            <a:pPr indent="-317500" lvl="1" marL="914400" rtl="0" algn="l">
              <a:lnSpc>
                <a:spcPct val="100000"/>
              </a:lnSpc>
              <a:spcBef>
                <a:spcPts val="0"/>
              </a:spcBef>
              <a:spcAft>
                <a:spcPts val="0"/>
              </a:spcAft>
              <a:buSzPts val="1400"/>
              <a:buChar char="○"/>
            </a:pPr>
            <a:r>
              <a:rPr lang="en" sz="1400"/>
              <a:t>Focuses on lip care products like balms and masks.</a:t>
            </a:r>
            <a:endParaRPr sz="1400"/>
          </a:p>
          <a:p>
            <a:pPr indent="-317500" lvl="0" marL="457200" rtl="0" algn="l">
              <a:lnSpc>
                <a:spcPct val="100000"/>
              </a:lnSpc>
              <a:spcBef>
                <a:spcPts val="0"/>
              </a:spcBef>
              <a:spcAft>
                <a:spcPts val="0"/>
              </a:spcAft>
              <a:buSzPts val="1400"/>
              <a:buChar char="➢"/>
            </a:pPr>
            <a:r>
              <a:rPr b="1" lang="en" sz="1400"/>
              <a:t>Cluster 1: Skincare</a:t>
            </a:r>
            <a:endParaRPr b="1" sz="1400"/>
          </a:p>
          <a:p>
            <a:pPr indent="-317500" lvl="1" marL="914400" rtl="0" algn="l">
              <a:lnSpc>
                <a:spcPct val="100000"/>
              </a:lnSpc>
              <a:spcBef>
                <a:spcPts val="0"/>
              </a:spcBef>
              <a:spcAft>
                <a:spcPts val="0"/>
              </a:spcAft>
              <a:buSzPts val="1400"/>
              <a:buChar char="○"/>
            </a:pPr>
            <a:r>
              <a:rPr lang="en" sz="1400"/>
              <a:t>Discusses a range of skincare products for the face.</a:t>
            </a:r>
            <a:endParaRPr sz="1400"/>
          </a:p>
          <a:p>
            <a:pPr indent="-317500" lvl="0" marL="457200" rtl="0" algn="l">
              <a:lnSpc>
                <a:spcPct val="100000"/>
              </a:lnSpc>
              <a:spcBef>
                <a:spcPts val="0"/>
              </a:spcBef>
              <a:spcAft>
                <a:spcPts val="0"/>
              </a:spcAft>
              <a:buSzPts val="1400"/>
              <a:buChar char="➢"/>
            </a:pPr>
            <a:r>
              <a:rPr b="1" lang="en" sz="1400"/>
              <a:t>Cluster 2: Eye Care</a:t>
            </a:r>
            <a:endParaRPr b="1" sz="1400"/>
          </a:p>
          <a:p>
            <a:pPr indent="-317500" lvl="1" marL="914400" rtl="0" algn="l">
              <a:lnSpc>
                <a:spcPct val="100000"/>
              </a:lnSpc>
              <a:spcBef>
                <a:spcPts val="0"/>
              </a:spcBef>
              <a:spcAft>
                <a:spcPts val="0"/>
              </a:spcAft>
              <a:buSzPts val="1400"/>
              <a:buChar char="○"/>
            </a:pPr>
            <a:r>
              <a:rPr lang="en" sz="1400"/>
              <a:t>Specific to eye care products, particularly creams for dark circles and lines.</a:t>
            </a:r>
            <a:endParaRPr sz="1400"/>
          </a:p>
          <a:p>
            <a:pPr indent="-317500" lvl="0" marL="457200" rtl="0" algn="l">
              <a:lnSpc>
                <a:spcPct val="100000"/>
              </a:lnSpc>
              <a:spcBef>
                <a:spcPts val="0"/>
              </a:spcBef>
              <a:spcAft>
                <a:spcPts val="0"/>
              </a:spcAft>
              <a:buSzPts val="1400"/>
              <a:buChar char="➢"/>
            </a:pPr>
            <a:r>
              <a:rPr b="1" lang="en" sz="1400"/>
              <a:t>Cluster 3: Moisturizing Skincare Products</a:t>
            </a:r>
            <a:endParaRPr b="1" sz="1400"/>
          </a:p>
          <a:p>
            <a:pPr indent="-317500" lvl="1" marL="914400" rtl="0" algn="l">
              <a:lnSpc>
                <a:spcPct val="100000"/>
              </a:lnSpc>
              <a:spcBef>
                <a:spcPts val="0"/>
              </a:spcBef>
              <a:spcAft>
                <a:spcPts val="0"/>
              </a:spcAft>
              <a:buSzPts val="1400"/>
              <a:buChar char="○"/>
            </a:pPr>
            <a:r>
              <a:rPr lang="en" sz="1400"/>
              <a:t>Concentrates on moisturizing skincare products for the face.</a:t>
            </a:r>
            <a:endParaRPr sz="1400"/>
          </a:p>
          <a:p>
            <a:pPr indent="0" lvl="0" marL="0" rtl="0" algn="l">
              <a:lnSpc>
                <a:spcPct val="100000"/>
              </a:lnSpc>
              <a:spcBef>
                <a:spcPts val="1800"/>
              </a:spcBef>
              <a:spcAft>
                <a:spcPts val="0"/>
              </a:spcAft>
              <a:buNone/>
            </a:pPr>
            <a:r>
              <a:t/>
            </a:r>
            <a:endParaRPr sz="1400"/>
          </a:p>
          <a:p>
            <a:pPr indent="0" lvl="0" marL="0" rtl="0" algn="l">
              <a:lnSpc>
                <a:spcPct val="100000"/>
              </a:lnSpc>
              <a:spcBef>
                <a:spcPts val="1800"/>
              </a:spcBef>
              <a:spcAft>
                <a:spcPts val="0"/>
              </a:spcAft>
              <a:buNone/>
            </a:pPr>
            <a:r>
              <a:rPr lang="en" sz="1400"/>
              <a:t>Essentially, these clusters highlight the diversity of products and concerns within the Sephora dataset. Customers have varied preferences and priorities when it comes to beauty products and routines. These clusters provide insights in understanding customer preferences overall.</a:t>
            </a:r>
            <a:endParaRPr sz="1400"/>
          </a:p>
        </p:txBody>
      </p:sp>
      <p:sp>
        <p:nvSpPr>
          <p:cNvPr id="344" name="Google Shape;344;p39"/>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ph type="title"/>
          </p:nvPr>
        </p:nvSpPr>
        <p:spPr>
          <a:xfrm>
            <a:off x="479675" y="226275"/>
            <a:ext cx="7464600" cy="6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Visualizing numerical features</a:t>
            </a:r>
            <a:endParaRPr/>
          </a:p>
        </p:txBody>
      </p:sp>
      <p:sp>
        <p:nvSpPr>
          <p:cNvPr id="350" name="Google Shape;350;p4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p40"/>
          <p:cNvPicPr preferRelativeResize="0"/>
          <p:nvPr/>
        </p:nvPicPr>
        <p:blipFill>
          <a:blip r:embed="rId3">
            <a:alphaModFix/>
          </a:blip>
          <a:stretch>
            <a:fillRect/>
          </a:stretch>
        </p:blipFill>
        <p:spPr>
          <a:xfrm>
            <a:off x="725850" y="1336000"/>
            <a:ext cx="3443450" cy="3456625"/>
          </a:xfrm>
          <a:prstGeom prst="rect">
            <a:avLst/>
          </a:prstGeom>
          <a:noFill/>
          <a:ln>
            <a:noFill/>
          </a:ln>
        </p:spPr>
      </p:pic>
      <p:pic>
        <p:nvPicPr>
          <p:cNvPr id="352" name="Google Shape;352;p40"/>
          <p:cNvPicPr preferRelativeResize="0"/>
          <p:nvPr/>
        </p:nvPicPr>
        <p:blipFill>
          <a:blip r:embed="rId4">
            <a:alphaModFix/>
          </a:blip>
          <a:stretch>
            <a:fillRect/>
          </a:stretch>
        </p:blipFill>
        <p:spPr>
          <a:xfrm>
            <a:off x="4859174" y="1336000"/>
            <a:ext cx="3621401" cy="3214376"/>
          </a:xfrm>
          <a:prstGeom prst="rect">
            <a:avLst/>
          </a:prstGeom>
          <a:noFill/>
          <a:ln>
            <a:noFill/>
          </a:ln>
        </p:spPr>
      </p:pic>
      <p:sp>
        <p:nvSpPr>
          <p:cNvPr id="353" name="Google Shape;353;p40"/>
          <p:cNvSpPr txBox="1"/>
          <p:nvPr/>
        </p:nvSpPr>
        <p:spPr>
          <a:xfrm>
            <a:off x="719875" y="931600"/>
            <a:ext cx="3455400" cy="2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ato"/>
                <a:ea typeface="Lato"/>
                <a:cs typeface="Lato"/>
                <a:sym typeface="Lato"/>
              </a:rPr>
              <a:t>Pair plot of all the numerical features</a:t>
            </a:r>
            <a:endParaRPr sz="1200">
              <a:solidFill>
                <a:schemeClr val="dk1"/>
              </a:solidFill>
              <a:latin typeface="Lato"/>
              <a:ea typeface="Lato"/>
              <a:cs typeface="Lato"/>
              <a:sym typeface="Lato"/>
            </a:endParaRPr>
          </a:p>
        </p:txBody>
      </p:sp>
      <p:sp>
        <p:nvSpPr>
          <p:cNvPr id="354" name="Google Shape;354;p40"/>
          <p:cNvSpPr txBox="1"/>
          <p:nvPr/>
        </p:nvSpPr>
        <p:spPr>
          <a:xfrm>
            <a:off x="4942175" y="931588"/>
            <a:ext cx="3455400" cy="2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ato"/>
                <a:ea typeface="Lato"/>
                <a:cs typeface="Lato"/>
                <a:sym typeface="Lato"/>
              </a:rPr>
              <a:t>Correlation matrix results</a:t>
            </a:r>
            <a:endParaRPr sz="1200">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2"/>
                </a:solidFill>
              </a:rPr>
              <a:t>1</a:t>
            </a:r>
            <a:r>
              <a:rPr lang="en" sz="7200">
                <a:solidFill>
                  <a:schemeClr val="accent2"/>
                </a:solidFill>
              </a:rPr>
              <a:t>.</a:t>
            </a:r>
            <a:endParaRPr sz="7200">
              <a:solidFill>
                <a:schemeClr val="accent2"/>
              </a:solidFill>
            </a:endParaRPr>
          </a:p>
          <a:p>
            <a:pPr indent="0" lvl="0" marL="0" rtl="0" algn="ctr">
              <a:spcBef>
                <a:spcPts val="0"/>
              </a:spcBef>
              <a:spcAft>
                <a:spcPts val="0"/>
              </a:spcAft>
              <a:buNone/>
            </a:pPr>
            <a:r>
              <a:rPr lang="en"/>
              <a:t>Exploratory Data Analysis</a:t>
            </a:r>
            <a:endParaRPr/>
          </a:p>
        </p:txBody>
      </p:sp>
      <p:sp>
        <p:nvSpPr>
          <p:cNvPr id="105" name="Google Shape;105;p14"/>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6" name="Google Shape;106;p14"/>
          <p:cNvSpPr txBox="1"/>
          <p:nvPr/>
        </p:nvSpPr>
        <p:spPr>
          <a:xfrm>
            <a:off x="709200" y="2457450"/>
            <a:ext cx="7725600" cy="123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Lato"/>
                <a:ea typeface="Lato"/>
                <a:cs typeface="Lato"/>
                <a:sym typeface="Lato"/>
              </a:rPr>
              <a:t>Data Cleaning</a:t>
            </a:r>
            <a:endParaRPr sz="1800">
              <a:solidFill>
                <a:schemeClr val="lt1"/>
              </a:solidFill>
              <a:latin typeface="Lato"/>
              <a:ea typeface="Lato"/>
              <a:cs typeface="Lato"/>
              <a:sym typeface="Lato"/>
            </a:endParaRPr>
          </a:p>
          <a:p>
            <a:pPr indent="0" lvl="0" marL="0" rtl="0" algn="ctr">
              <a:spcBef>
                <a:spcPts val="0"/>
              </a:spcBef>
              <a:spcAft>
                <a:spcPts val="0"/>
              </a:spcAft>
              <a:buNone/>
            </a:pPr>
            <a:r>
              <a:rPr lang="en" sz="1800">
                <a:solidFill>
                  <a:schemeClr val="lt1"/>
                </a:solidFill>
                <a:latin typeface="Lato"/>
                <a:ea typeface="Lato"/>
                <a:cs typeface="Lato"/>
                <a:sym typeface="Lato"/>
              </a:rPr>
              <a:t>Perform the Exploratory Data </a:t>
            </a:r>
            <a:r>
              <a:rPr lang="en" sz="1800">
                <a:solidFill>
                  <a:schemeClr val="lt1"/>
                </a:solidFill>
                <a:latin typeface="Lato"/>
                <a:ea typeface="Lato"/>
                <a:cs typeface="Lato"/>
                <a:sym typeface="Lato"/>
              </a:rPr>
              <a:t>Analysis</a:t>
            </a:r>
            <a:endParaRPr sz="18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761025" y="323000"/>
            <a:ext cx="7464600" cy="6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Visualizing numerical features</a:t>
            </a:r>
            <a:endParaRPr/>
          </a:p>
        </p:txBody>
      </p:sp>
      <p:sp>
        <p:nvSpPr>
          <p:cNvPr id="360" name="Google Shape;360;p41"/>
          <p:cNvSpPr txBox="1"/>
          <p:nvPr>
            <p:ph idx="1" type="body"/>
          </p:nvPr>
        </p:nvSpPr>
        <p:spPr>
          <a:xfrm>
            <a:off x="761025" y="992225"/>
            <a:ext cx="7464600" cy="35523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800"/>
              </a:spcBef>
              <a:spcAft>
                <a:spcPts val="0"/>
              </a:spcAft>
              <a:buSzPts val="1300"/>
              <a:buChar char="➢"/>
            </a:pPr>
            <a:r>
              <a:rPr lang="en" sz="1300"/>
              <a:t>Pair plot visualization and correlation matrix yielded unsatisfactory results.</a:t>
            </a:r>
            <a:endParaRPr sz="1300"/>
          </a:p>
          <a:p>
            <a:pPr indent="-311150" lvl="0" marL="457200" rtl="0" algn="l">
              <a:lnSpc>
                <a:spcPct val="115000"/>
              </a:lnSpc>
              <a:spcBef>
                <a:spcPts val="0"/>
              </a:spcBef>
              <a:spcAft>
                <a:spcPts val="0"/>
              </a:spcAft>
              <a:buSzPts val="1300"/>
              <a:buChar char="➢"/>
            </a:pPr>
            <a:r>
              <a:rPr lang="en" sz="1300"/>
              <a:t>Noteworthy Patterns Identified:</a:t>
            </a:r>
            <a:endParaRPr sz="1300"/>
          </a:p>
          <a:p>
            <a:pPr indent="-311150" lvl="1" marL="914400" rtl="0" algn="l">
              <a:lnSpc>
                <a:spcPct val="115000"/>
              </a:lnSpc>
              <a:spcBef>
                <a:spcPts val="0"/>
              </a:spcBef>
              <a:spcAft>
                <a:spcPts val="0"/>
              </a:spcAft>
              <a:buSzPts val="1300"/>
              <a:buChar char="○"/>
            </a:pPr>
            <a:r>
              <a:rPr lang="en" sz="1300"/>
              <a:t>Higher ratings correlate with product recommendation, indicating a positive relationship.</a:t>
            </a:r>
            <a:endParaRPr sz="1300"/>
          </a:p>
          <a:p>
            <a:pPr indent="-311150" lvl="1" marL="914400" rtl="0" algn="l">
              <a:lnSpc>
                <a:spcPct val="115000"/>
              </a:lnSpc>
              <a:spcBef>
                <a:spcPts val="0"/>
              </a:spcBef>
              <a:spcAft>
                <a:spcPts val="0"/>
              </a:spcAft>
              <a:buSzPts val="1300"/>
              <a:buChar char="○"/>
            </a:pPr>
            <a:r>
              <a:rPr lang="en" sz="1300"/>
              <a:t>Higher-rated reviews may be perceived as more helpful, though correlation is not strong.</a:t>
            </a:r>
            <a:endParaRPr sz="1300"/>
          </a:p>
          <a:p>
            <a:pPr indent="-311150" lvl="1" marL="914400" rtl="0" algn="l">
              <a:lnSpc>
                <a:spcPct val="115000"/>
              </a:lnSpc>
              <a:spcBef>
                <a:spcPts val="0"/>
              </a:spcBef>
              <a:spcAft>
                <a:spcPts val="0"/>
              </a:spcAft>
              <a:buSzPts val="1300"/>
              <a:buChar char="○"/>
            </a:pPr>
            <a:r>
              <a:rPr lang="en" sz="1300"/>
              <a:t>Reviews marked as recommended may slightly correlate with perceived helpfulness.</a:t>
            </a:r>
            <a:endParaRPr sz="1300"/>
          </a:p>
          <a:p>
            <a:pPr indent="-311150" lvl="1" marL="914400" rtl="0" algn="l">
              <a:lnSpc>
                <a:spcPct val="115000"/>
              </a:lnSpc>
              <a:spcBef>
                <a:spcPts val="0"/>
              </a:spcBef>
              <a:spcAft>
                <a:spcPts val="0"/>
              </a:spcAft>
              <a:buSzPts val="1300"/>
              <a:buChar char="○"/>
            </a:pPr>
            <a:r>
              <a:rPr lang="en" sz="1300"/>
              <a:t>Weak negative correlation between "is_recommended" and "price_usd," indicating almost no linear relationship.</a:t>
            </a:r>
            <a:endParaRPr sz="1300"/>
          </a:p>
          <a:p>
            <a:pPr indent="-311150" lvl="1" marL="914400" rtl="0" algn="l">
              <a:lnSpc>
                <a:spcPct val="115000"/>
              </a:lnSpc>
              <a:spcBef>
                <a:spcPts val="0"/>
              </a:spcBef>
              <a:spcAft>
                <a:spcPts val="0"/>
              </a:spcAft>
              <a:buSzPts val="1300"/>
              <a:buChar char="○"/>
            </a:pPr>
            <a:r>
              <a:rPr lang="en" sz="1300"/>
              <a:t>Slight tendency for more helpful reviews was associated with lower-priced products, explaining the weak correlation.</a:t>
            </a:r>
            <a:endParaRPr sz="1300"/>
          </a:p>
          <a:p>
            <a:pPr indent="-311150" lvl="1" marL="914400" rtl="0" algn="l">
              <a:lnSpc>
                <a:spcPct val="115000"/>
              </a:lnSpc>
              <a:spcBef>
                <a:spcPts val="0"/>
              </a:spcBef>
              <a:spcAft>
                <a:spcPts val="0"/>
              </a:spcAft>
              <a:buSzPts val="1300"/>
              <a:buChar char="○"/>
            </a:pPr>
            <a:r>
              <a:rPr lang="en" sz="1300"/>
              <a:t>Strongest correlation exists between "rating" and "is_recommended," suggesting that these two features may have more potential for clustering customers based on their reviews.</a:t>
            </a:r>
            <a:endParaRPr sz="1300"/>
          </a:p>
          <a:p>
            <a:pPr indent="0" lvl="0" marL="914400" rtl="0" algn="l">
              <a:lnSpc>
                <a:spcPct val="115000"/>
              </a:lnSpc>
              <a:spcBef>
                <a:spcPts val="1800"/>
              </a:spcBef>
              <a:spcAft>
                <a:spcPts val="0"/>
              </a:spcAft>
              <a:buNone/>
            </a:pPr>
            <a:r>
              <a:t/>
            </a:r>
            <a:endParaRPr sz="1300"/>
          </a:p>
        </p:txBody>
      </p:sp>
      <p:sp>
        <p:nvSpPr>
          <p:cNvPr id="361" name="Google Shape;361;p41"/>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2"/>
          <p:cNvSpPr txBox="1"/>
          <p:nvPr>
            <p:ph type="ctrTitle"/>
          </p:nvPr>
        </p:nvSpPr>
        <p:spPr>
          <a:xfrm>
            <a:off x="685800" y="890827"/>
            <a:ext cx="7772400" cy="150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chemeClr val="accent2"/>
                </a:solidFill>
              </a:rPr>
              <a:t>5.</a:t>
            </a:r>
            <a:endParaRPr sz="7200">
              <a:solidFill>
                <a:schemeClr val="accent2"/>
              </a:solidFill>
            </a:endParaRPr>
          </a:p>
          <a:p>
            <a:pPr indent="0" lvl="0" marL="0" rtl="0" algn="ctr">
              <a:spcBef>
                <a:spcPts val="0"/>
              </a:spcBef>
              <a:spcAft>
                <a:spcPts val="0"/>
              </a:spcAft>
              <a:buNone/>
            </a:pPr>
            <a:r>
              <a:rPr lang="en"/>
              <a:t>Presenting </a:t>
            </a:r>
            <a:r>
              <a:rPr lang="en"/>
              <a:t>Results</a:t>
            </a:r>
            <a:endParaRPr/>
          </a:p>
        </p:txBody>
      </p:sp>
      <p:sp>
        <p:nvSpPr>
          <p:cNvPr id="367" name="Google Shape;367;p42"/>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68" name="Google Shape;368;p42"/>
          <p:cNvSpPr txBox="1"/>
          <p:nvPr/>
        </p:nvSpPr>
        <p:spPr>
          <a:xfrm>
            <a:off x="665125" y="2841900"/>
            <a:ext cx="7725600" cy="85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Lato"/>
                <a:ea typeface="Lato"/>
                <a:cs typeface="Lato"/>
                <a:sym typeface="Lato"/>
              </a:rPr>
              <a:t>A customized chatbot that can answer questions regarding the project.</a:t>
            </a:r>
            <a:endParaRPr b="1" sz="1800">
              <a:solidFill>
                <a:srgbClr val="FFFFFF"/>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type="title"/>
          </p:nvPr>
        </p:nvSpPr>
        <p:spPr>
          <a:xfrm>
            <a:off x="839700" y="87925"/>
            <a:ext cx="7464600" cy="6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t>Training chatbot on the milestone documents</a:t>
            </a:r>
            <a:endParaRPr sz="2700"/>
          </a:p>
        </p:txBody>
      </p:sp>
      <p:sp>
        <p:nvSpPr>
          <p:cNvPr id="374" name="Google Shape;374;p43"/>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43"/>
          <p:cNvSpPr txBox="1"/>
          <p:nvPr>
            <p:ph idx="1" type="body"/>
          </p:nvPr>
        </p:nvSpPr>
        <p:spPr>
          <a:xfrm>
            <a:off x="761025" y="557800"/>
            <a:ext cx="7464600" cy="1019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800"/>
              </a:spcBef>
              <a:spcAft>
                <a:spcPts val="0"/>
              </a:spcAft>
              <a:buSzPts val="1400"/>
              <a:buChar char="➢"/>
            </a:pPr>
            <a:r>
              <a:rPr lang="en" sz="1400"/>
              <a:t>Developed an interactive and customized FAQ retrieval chatbot interface utilizing the ChatGPT API, LangChain, and VectorDB to answer user questions about the project.</a:t>
            </a:r>
            <a:endParaRPr sz="1400"/>
          </a:p>
          <a:p>
            <a:pPr indent="-317500" lvl="0" marL="457200" rtl="0" algn="l">
              <a:lnSpc>
                <a:spcPct val="115000"/>
              </a:lnSpc>
              <a:spcBef>
                <a:spcPts val="0"/>
              </a:spcBef>
              <a:spcAft>
                <a:spcPts val="0"/>
              </a:spcAft>
              <a:buSzPts val="1400"/>
              <a:buChar char="➢"/>
            </a:pPr>
            <a:r>
              <a:rPr lang="en" sz="1400"/>
              <a:t>Trained on all the milestone documents that were submitted as part of the project guidelines.</a:t>
            </a:r>
            <a:endParaRPr sz="1400"/>
          </a:p>
        </p:txBody>
      </p:sp>
      <p:pic>
        <p:nvPicPr>
          <p:cNvPr id="376" name="Google Shape;376;p43"/>
          <p:cNvPicPr preferRelativeResize="0"/>
          <p:nvPr/>
        </p:nvPicPr>
        <p:blipFill>
          <a:blip r:embed="rId3">
            <a:alphaModFix/>
          </a:blip>
          <a:stretch>
            <a:fillRect/>
          </a:stretch>
        </p:blipFill>
        <p:spPr>
          <a:xfrm>
            <a:off x="2115625" y="1990500"/>
            <a:ext cx="4755399" cy="2901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type="title"/>
          </p:nvPr>
        </p:nvSpPr>
        <p:spPr>
          <a:xfrm>
            <a:off x="839700" y="0"/>
            <a:ext cx="7464600" cy="6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t>Training chatbot on the milestone documents</a:t>
            </a:r>
            <a:endParaRPr sz="2700"/>
          </a:p>
        </p:txBody>
      </p:sp>
      <p:sp>
        <p:nvSpPr>
          <p:cNvPr id="382" name="Google Shape;382;p4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3" name="Google Shape;383;p44"/>
          <p:cNvPicPr preferRelativeResize="0"/>
          <p:nvPr/>
        </p:nvPicPr>
        <p:blipFill rotWithShape="1">
          <a:blip r:embed="rId3">
            <a:alphaModFix/>
          </a:blip>
          <a:srcRect b="0" l="2771" r="0" t="0"/>
          <a:stretch/>
        </p:blipFill>
        <p:spPr>
          <a:xfrm>
            <a:off x="274900" y="689700"/>
            <a:ext cx="8594202" cy="983200"/>
          </a:xfrm>
          <a:prstGeom prst="rect">
            <a:avLst/>
          </a:prstGeom>
          <a:noFill/>
          <a:ln>
            <a:noFill/>
          </a:ln>
        </p:spPr>
      </p:pic>
      <p:pic>
        <p:nvPicPr>
          <p:cNvPr id="384" name="Google Shape;384;p44"/>
          <p:cNvPicPr preferRelativeResize="0"/>
          <p:nvPr/>
        </p:nvPicPr>
        <p:blipFill rotWithShape="1">
          <a:blip r:embed="rId4">
            <a:alphaModFix/>
          </a:blip>
          <a:srcRect b="0" l="3166" r="0" t="0"/>
          <a:stretch/>
        </p:blipFill>
        <p:spPr>
          <a:xfrm>
            <a:off x="292488" y="1888100"/>
            <a:ext cx="8559024" cy="1222025"/>
          </a:xfrm>
          <a:prstGeom prst="rect">
            <a:avLst/>
          </a:prstGeom>
          <a:noFill/>
          <a:ln>
            <a:noFill/>
          </a:ln>
        </p:spPr>
      </p:pic>
      <p:pic>
        <p:nvPicPr>
          <p:cNvPr id="385" name="Google Shape;385;p44"/>
          <p:cNvPicPr preferRelativeResize="0"/>
          <p:nvPr/>
        </p:nvPicPr>
        <p:blipFill rotWithShape="1">
          <a:blip r:embed="rId5">
            <a:alphaModFix/>
          </a:blip>
          <a:srcRect b="0" l="3372" r="0" t="0"/>
          <a:stretch/>
        </p:blipFill>
        <p:spPr>
          <a:xfrm>
            <a:off x="274900" y="3325325"/>
            <a:ext cx="8594201" cy="128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ph type="title"/>
          </p:nvPr>
        </p:nvSpPr>
        <p:spPr>
          <a:xfrm>
            <a:off x="839700" y="202250"/>
            <a:ext cx="7464600" cy="6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t>Training chatbot on the milestone documents</a:t>
            </a:r>
            <a:endParaRPr sz="2700"/>
          </a:p>
        </p:txBody>
      </p:sp>
      <p:sp>
        <p:nvSpPr>
          <p:cNvPr id="391" name="Google Shape;391;p4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2" name="Google Shape;392;p45" title="video1207777509.mp4">
            <a:hlinkClick r:id="rId3"/>
          </p:cNvPr>
          <p:cNvPicPr preferRelativeResize="0"/>
          <p:nvPr/>
        </p:nvPicPr>
        <p:blipFill>
          <a:blip r:embed="rId4">
            <a:alphaModFix/>
          </a:blip>
          <a:stretch>
            <a:fillRect/>
          </a:stretch>
        </p:blipFill>
        <p:spPr>
          <a:xfrm>
            <a:off x="1248425" y="891950"/>
            <a:ext cx="6647160" cy="3946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ph idx="4294967295" type="ctrTitle"/>
          </p:nvPr>
        </p:nvSpPr>
        <p:spPr>
          <a:xfrm>
            <a:off x="1791450" y="1991844"/>
            <a:ext cx="55611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chemeClr val="accent2"/>
                </a:solidFill>
              </a:rPr>
              <a:t>Thank You!</a:t>
            </a:r>
            <a:endParaRPr sz="6000">
              <a:solidFill>
                <a:schemeClr val="accent2"/>
              </a:solidFill>
            </a:endParaRPr>
          </a:p>
        </p:txBody>
      </p:sp>
      <p:sp>
        <p:nvSpPr>
          <p:cNvPr id="398" name="Google Shape;398;p4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type="title"/>
          </p:nvPr>
        </p:nvSpPr>
        <p:spPr>
          <a:xfrm>
            <a:off x="761025" y="0"/>
            <a:ext cx="7464600" cy="6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Description of the Data</a:t>
            </a:r>
            <a:endParaRPr b="1"/>
          </a:p>
        </p:txBody>
      </p:sp>
      <p:sp>
        <p:nvSpPr>
          <p:cNvPr id="112" name="Google Shape;112;p15"/>
          <p:cNvSpPr txBox="1"/>
          <p:nvPr>
            <p:ph idx="1" type="body"/>
          </p:nvPr>
        </p:nvSpPr>
        <p:spPr>
          <a:xfrm>
            <a:off x="3279525" y="920538"/>
            <a:ext cx="4946100" cy="3552300"/>
          </a:xfrm>
          <a:prstGeom prst="rect">
            <a:avLst/>
          </a:prstGeom>
        </p:spPr>
        <p:txBody>
          <a:bodyPr anchorCtr="0" anchor="t" bIns="91425" lIns="91425" spcFirstLastPara="1" rIns="91425" wrap="square" tIns="91425">
            <a:noAutofit/>
          </a:bodyPr>
          <a:lstStyle/>
          <a:p>
            <a:pPr indent="0" lvl="0" marL="0" rtl="0" algn="l">
              <a:lnSpc>
                <a:spcPct val="100000"/>
              </a:lnSpc>
              <a:spcBef>
                <a:spcPts val="480"/>
              </a:spcBef>
              <a:spcAft>
                <a:spcPts val="0"/>
              </a:spcAft>
              <a:buNone/>
            </a:pPr>
            <a:r>
              <a:rPr b="1" lang="en" sz="1400"/>
              <a:t>Data Source:</a:t>
            </a:r>
            <a:endParaRPr b="1" sz="1400"/>
          </a:p>
          <a:p>
            <a:pPr indent="-317500" lvl="0" marL="457200" rtl="0" algn="l">
              <a:lnSpc>
                <a:spcPct val="100000"/>
              </a:lnSpc>
              <a:spcBef>
                <a:spcPts val="480"/>
              </a:spcBef>
              <a:spcAft>
                <a:spcPts val="0"/>
              </a:spcAft>
              <a:buSzPts val="1400"/>
              <a:buChar char="➢"/>
            </a:pPr>
            <a:r>
              <a:rPr lang="en" sz="1400"/>
              <a:t>The dataset was meticulously curated from Kaggle and specifically focuses on Sephora products and skin care reviews.</a:t>
            </a:r>
            <a:endParaRPr sz="1400"/>
          </a:p>
          <a:p>
            <a:pPr indent="0" lvl="0" marL="457200" rtl="0" algn="just">
              <a:spcBef>
                <a:spcPts val="0"/>
              </a:spcBef>
              <a:spcAft>
                <a:spcPts val="0"/>
              </a:spcAft>
              <a:buNone/>
            </a:pPr>
            <a:r>
              <a:t/>
            </a:r>
            <a:endParaRPr sz="1400"/>
          </a:p>
          <a:p>
            <a:pPr indent="0" lvl="0" marL="0" rtl="0" algn="just">
              <a:spcBef>
                <a:spcPts val="0"/>
              </a:spcBef>
              <a:spcAft>
                <a:spcPts val="0"/>
              </a:spcAft>
              <a:buNone/>
            </a:pPr>
            <a:r>
              <a:rPr b="1" lang="en" sz="1400"/>
              <a:t>Data Collection Method:</a:t>
            </a:r>
            <a:endParaRPr b="1" sz="1400"/>
          </a:p>
          <a:p>
            <a:pPr indent="-317500" lvl="0" marL="457200" rtl="0" algn="just">
              <a:spcBef>
                <a:spcPts val="0"/>
              </a:spcBef>
              <a:spcAft>
                <a:spcPts val="0"/>
              </a:spcAft>
              <a:buSzPts val="1400"/>
              <a:buChar char="➢"/>
            </a:pPr>
            <a:r>
              <a:rPr lang="en" sz="1400"/>
              <a:t>The data was systematically collected from Sephora’s online platform. It encompasses information on over 8,000 products and more than 1 million user reviews within the skincare category.</a:t>
            </a:r>
            <a:endParaRPr sz="1400"/>
          </a:p>
          <a:p>
            <a:pPr indent="0" lvl="0" marL="457200" rtl="0" algn="just">
              <a:spcBef>
                <a:spcPts val="0"/>
              </a:spcBef>
              <a:spcAft>
                <a:spcPts val="0"/>
              </a:spcAft>
              <a:buNone/>
            </a:pPr>
            <a:r>
              <a:t/>
            </a:r>
            <a:endParaRPr sz="1400"/>
          </a:p>
          <a:p>
            <a:pPr indent="0" lvl="0" marL="0" rtl="0" algn="just">
              <a:spcBef>
                <a:spcPts val="0"/>
              </a:spcBef>
              <a:spcAft>
                <a:spcPts val="0"/>
              </a:spcAft>
              <a:buNone/>
            </a:pPr>
            <a:r>
              <a:rPr b="1" lang="en" sz="1400"/>
              <a:t>Data Shape:</a:t>
            </a:r>
            <a:endParaRPr b="1" sz="1400"/>
          </a:p>
          <a:p>
            <a:pPr indent="-317500" lvl="0" marL="457200" rtl="0" algn="just">
              <a:spcBef>
                <a:spcPts val="0"/>
              </a:spcBef>
              <a:spcAft>
                <a:spcPts val="0"/>
              </a:spcAft>
              <a:buSzPts val="1400"/>
              <a:buChar char="➢"/>
            </a:pPr>
            <a:r>
              <a:rPr lang="en" sz="1400"/>
              <a:t>Product Data Content has 8494 rows and 27 columns.Reviews Data Content has 15 columns and over 1 million rows.</a:t>
            </a:r>
            <a:endParaRPr b="1" sz="1400"/>
          </a:p>
          <a:p>
            <a:pPr indent="0" lvl="0" marL="457200" marR="0" rtl="0" algn="l">
              <a:lnSpc>
                <a:spcPct val="150000"/>
              </a:lnSpc>
              <a:spcBef>
                <a:spcPts val="480"/>
              </a:spcBef>
              <a:spcAft>
                <a:spcPts val="0"/>
              </a:spcAft>
              <a:buNone/>
            </a:pPr>
            <a:r>
              <a:t/>
            </a:r>
            <a:endParaRPr sz="1600"/>
          </a:p>
        </p:txBody>
      </p:sp>
      <p:sp>
        <p:nvSpPr>
          <p:cNvPr id="113" name="Google Shape;113;p1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15"/>
          <p:cNvPicPr preferRelativeResize="0"/>
          <p:nvPr/>
        </p:nvPicPr>
        <p:blipFill>
          <a:blip r:embed="rId3">
            <a:alphaModFix/>
          </a:blip>
          <a:stretch>
            <a:fillRect/>
          </a:stretch>
        </p:blipFill>
        <p:spPr>
          <a:xfrm>
            <a:off x="152400" y="842100"/>
            <a:ext cx="2974750" cy="37091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 name="Google Shape;120;p16"/>
          <p:cNvSpPr/>
          <p:nvPr/>
        </p:nvSpPr>
        <p:spPr>
          <a:xfrm>
            <a:off x="2834375" y="1017188"/>
            <a:ext cx="2078400" cy="99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Lato"/>
              <a:buAutoNum type="arabicPeriod"/>
            </a:pPr>
            <a:r>
              <a:rPr b="1" lang="en">
                <a:latin typeface="Lato"/>
                <a:ea typeface="Lato"/>
                <a:cs typeface="Lato"/>
                <a:sym typeface="Lato"/>
              </a:rPr>
              <a:t>Data Cleaning</a:t>
            </a:r>
            <a:endParaRPr b="1">
              <a:latin typeface="Lato"/>
              <a:ea typeface="Lato"/>
              <a:cs typeface="Lato"/>
              <a:sym typeface="Lato"/>
            </a:endParaRPr>
          </a:p>
        </p:txBody>
      </p:sp>
      <p:sp>
        <p:nvSpPr>
          <p:cNvPr id="121" name="Google Shape;121;p16"/>
          <p:cNvSpPr/>
          <p:nvPr/>
        </p:nvSpPr>
        <p:spPr>
          <a:xfrm>
            <a:off x="2834375" y="3389563"/>
            <a:ext cx="2078400" cy="99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2. </a:t>
            </a:r>
            <a:r>
              <a:rPr b="1" lang="en">
                <a:latin typeface="Lato"/>
                <a:ea typeface="Lato"/>
                <a:cs typeface="Lato"/>
                <a:sym typeface="Lato"/>
              </a:rPr>
              <a:t>Exploratory Data Analysis</a:t>
            </a:r>
            <a:endParaRPr b="1">
              <a:latin typeface="Lato"/>
              <a:ea typeface="Lato"/>
              <a:cs typeface="Lato"/>
              <a:sym typeface="Lato"/>
            </a:endParaRPr>
          </a:p>
        </p:txBody>
      </p:sp>
      <p:sp>
        <p:nvSpPr>
          <p:cNvPr id="122" name="Google Shape;122;p16"/>
          <p:cNvSpPr/>
          <p:nvPr/>
        </p:nvSpPr>
        <p:spPr>
          <a:xfrm>
            <a:off x="198875" y="2291938"/>
            <a:ext cx="2078400" cy="99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Data Analysis Pipeline</a:t>
            </a:r>
            <a:endParaRPr b="1">
              <a:latin typeface="Lato"/>
              <a:ea typeface="Lato"/>
              <a:cs typeface="Lato"/>
              <a:sym typeface="Lato"/>
            </a:endParaRPr>
          </a:p>
        </p:txBody>
      </p:sp>
      <p:sp>
        <p:nvSpPr>
          <p:cNvPr id="123" name="Google Shape;123;p16"/>
          <p:cNvSpPr/>
          <p:nvPr/>
        </p:nvSpPr>
        <p:spPr>
          <a:xfrm>
            <a:off x="5819825" y="618200"/>
            <a:ext cx="1228200" cy="3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Missing Data</a:t>
            </a:r>
            <a:endParaRPr>
              <a:latin typeface="Lato"/>
              <a:ea typeface="Lato"/>
              <a:cs typeface="Lato"/>
              <a:sym typeface="Lato"/>
            </a:endParaRPr>
          </a:p>
        </p:txBody>
      </p:sp>
      <p:sp>
        <p:nvSpPr>
          <p:cNvPr id="124" name="Google Shape;124;p16"/>
          <p:cNvSpPr/>
          <p:nvPr/>
        </p:nvSpPr>
        <p:spPr>
          <a:xfrm>
            <a:off x="7394325" y="618200"/>
            <a:ext cx="1228200" cy="3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Inconsistent</a:t>
            </a:r>
            <a:r>
              <a:rPr lang="en">
                <a:latin typeface="Lato"/>
                <a:ea typeface="Lato"/>
                <a:cs typeface="Lato"/>
                <a:sym typeface="Lato"/>
              </a:rPr>
              <a:t> Data</a:t>
            </a:r>
            <a:endParaRPr>
              <a:latin typeface="Lato"/>
              <a:ea typeface="Lato"/>
              <a:cs typeface="Lato"/>
              <a:sym typeface="Lato"/>
            </a:endParaRPr>
          </a:p>
        </p:txBody>
      </p:sp>
      <p:sp>
        <p:nvSpPr>
          <p:cNvPr id="125" name="Google Shape;125;p16"/>
          <p:cNvSpPr/>
          <p:nvPr/>
        </p:nvSpPr>
        <p:spPr>
          <a:xfrm>
            <a:off x="5819825" y="1319475"/>
            <a:ext cx="1228200" cy="3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Duplicate Data</a:t>
            </a:r>
            <a:endParaRPr>
              <a:latin typeface="Lato"/>
              <a:ea typeface="Lato"/>
              <a:cs typeface="Lato"/>
              <a:sym typeface="Lato"/>
            </a:endParaRPr>
          </a:p>
        </p:txBody>
      </p:sp>
      <p:sp>
        <p:nvSpPr>
          <p:cNvPr id="126" name="Google Shape;126;p16"/>
          <p:cNvSpPr/>
          <p:nvPr/>
        </p:nvSpPr>
        <p:spPr>
          <a:xfrm>
            <a:off x="7394325" y="1319475"/>
            <a:ext cx="1228200" cy="3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Irrelevant Data</a:t>
            </a:r>
            <a:endParaRPr>
              <a:latin typeface="Lato"/>
              <a:ea typeface="Lato"/>
              <a:cs typeface="Lato"/>
              <a:sym typeface="Lato"/>
            </a:endParaRPr>
          </a:p>
        </p:txBody>
      </p:sp>
      <p:sp>
        <p:nvSpPr>
          <p:cNvPr id="127" name="Google Shape;127;p16"/>
          <p:cNvSpPr/>
          <p:nvPr/>
        </p:nvSpPr>
        <p:spPr>
          <a:xfrm>
            <a:off x="6638550" y="2020750"/>
            <a:ext cx="1228200" cy="3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Outliers</a:t>
            </a:r>
            <a:endParaRPr>
              <a:latin typeface="Lato"/>
              <a:ea typeface="Lato"/>
              <a:cs typeface="Lato"/>
              <a:sym typeface="Lato"/>
            </a:endParaRPr>
          </a:p>
        </p:txBody>
      </p:sp>
      <p:sp>
        <p:nvSpPr>
          <p:cNvPr id="128" name="Google Shape;128;p16"/>
          <p:cNvSpPr/>
          <p:nvPr/>
        </p:nvSpPr>
        <p:spPr>
          <a:xfrm>
            <a:off x="5798800" y="3032500"/>
            <a:ext cx="27501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A.</a:t>
            </a:r>
            <a:r>
              <a:rPr lang="en"/>
              <a:t>Product Information Analysis</a:t>
            </a:r>
            <a:endParaRPr sz="1700">
              <a:latin typeface="Lato"/>
              <a:ea typeface="Lato"/>
              <a:cs typeface="Lato"/>
              <a:sym typeface="Lato"/>
            </a:endParaRPr>
          </a:p>
        </p:txBody>
      </p:sp>
      <p:sp>
        <p:nvSpPr>
          <p:cNvPr id="129" name="Google Shape;129;p16"/>
          <p:cNvSpPr/>
          <p:nvPr/>
        </p:nvSpPr>
        <p:spPr>
          <a:xfrm>
            <a:off x="5798800" y="3655100"/>
            <a:ext cx="27501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a:t>B.</a:t>
            </a:r>
            <a:r>
              <a:rPr lang="en"/>
              <a:t>Sentiment Analysis of</a:t>
            </a:r>
            <a:r>
              <a:rPr lang="en" sz="1100"/>
              <a:t> </a:t>
            </a:r>
            <a:r>
              <a:rPr lang="en"/>
              <a:t>Reviews</a:t>
            </a:r>
            <a:endParaRPr>
              <a:latin typeface="Lato"/>
              <a:ea typeface="Lato"/>
              <a:cs typeface="Lato"/>
              <a:sym typeface="Lato"/>
            </a:endParaRPr>
          </a:p>
        </p:txBody>
      </p:sp>
      <p:sp>
        <p:nvSpPr>
          <p:cNvPr id="130" name="Google Shape;130;p16"/>
          <p:cNvSpPr/>
          <p:nvPr/>
        </p:nvSpPr>
        <p:spPr>
          <a:xfrm>
            <a:off x="5798800" y="4328413"/>
            <a:ext cx="27501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a:t>C.</a:t>
            </a:r>
            <a:r>
              <a:rPr lang="en"/>
              <a:t>Rating Trend Analysis</a:t>
            </a:r>
            <a:endParaRPr/>
          </a:p>
        </p:txBody>
      </p:sp>
      <p:sp>
        <p:nvSpPr>
          <p:cNvPr id="131" name="Google Shape;131;p16"/>
          <p:cNvSpPr/>
          <p:nvPr/>
        </p:nvSpPr>
        <p:spPr>
          <a:xfrm rot="-2958289">
            <a:off x="2123511" y="1857120"/>
            <a:ext cx="734777" cy="16863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 name="Google Shape;132;p16"/>
          <p:cNvSpPr/>
          <p:nvPr/>
        </p:nvSpPr>
        <p:spPr>
          <a:xfrm rot="3273517">
            <a:off x="2119723" y="3631446"/>
            <a:ext cx="767759" cy="16245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 name="Google Shape;133;p16"/>
          <p:cNvSpPr/>
          <p:nvPr/>
        </p:nvSpPr>
        <p:spPr>
          <a:xfrm>
            <a:off x="4972872" y="1319475"/>
            <a:ext cx="814800" cy="14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 name="Google Shape;134;p16"/>
          <p:cNvSpPr/>
          <p:nvPr/>
        </p:nvSpPr>
        <p:spPr>
          <a:xfrm>
            <a:off x="4957262" y="3947670"/>
            <a:ext cx="814800" cy="14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 name="Google Shape;135;p16"/>
          <p:cNvSpPr txBox="1"/>
          <p:nvPr/>
        </p:nvSpPr>
        <p:spPr>
          <a:xfrm>
            <a:off x="3065225" y="140675"/>
            <a:ext cx="1616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Lato"/>
                <a:ea typeface="Lato"/>
                <a:cs typeface="Lato"/>
                <a:sym typeface="Lato"/>
              </a:rPr>
              <a:t>Purpose</a:t>
            </a:r>
            <a:endParaRPr sz="2000">
              <a:solidFill>
                <a:schemeClr val="dk1"/>
              </a:solidFill>
              <a:latin typeface="Lato"/>
              <a:ea typeface="Lato"/>
              <a:cs typeface="Lato"/>
              <a:sym typeface="Lato"/>
            </a:endParaRPr>
          </a:p>
        </p:txBody>
      </p:sp>
      <p:sp>
        <p:nvSpPr>
          <p:cNvPr id="136" name="Google Shape;136;p16"/>
          <p:cNvSpPr txBox="1"/>
          <p:nvPr/>
        </p:nvSpPr>
        <p:spPr>
          <a:xfrm>
            <a:off x="6365500" y="140675"/>
            <a:ext cx="1616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Lato"/>
                <a:ea typeface="Lato"/>
                <a:cs typeface="Lato"/>
                <a:sym typeface="Lato"/>
              </a:rPr>
              <a:t>Target</a:t>
            </a:r>
            <a:endParaRPr sz="2000">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17"/>
          <p:cNvSpPr/>
          <p:nvPr/>
        </p:nvSpPr>
        <p:spPr>
          <a:xfrm>
            <a:off x="429025" y="2073138"/>
            <a:ext cx="2078400" cy="99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Lato"/>
              <a:buAutoNum type="arabicPeriod"/>
            </a:pPr>
            <a:r>
              <a:rPr b="1" lang="en">
                <a:latin typeface="Lato"/>
                <a:ea typeface="Lato"/>
                <a:cs typeface="Lato"/>
                <a:sym typeface="Lato"/>
              </a:rPr>
              <a:t>Data Cleaning</a:t>
            </a:r>
            <a:endParaRPr b="1">
              <a:latin typeface="Lato"/>
              <a:ea typeface="Lato"/>
              <a:cs typeface="Lato"/>
              <a:sym typeface="Lato"/>
            </a:endParaRPr>
          </a:p>
        </p:txBody>
      </p:sp>
      <p:sp>
        <p:nvSpPr>
          <p:cNvPr id="143" name="Google Shape;143;p17"/>
          <p:cNvSpPr/>
          <p:nvPr/>
        </p:nvSpPr>
        <p:spPr>
          <a:xfrm>
            <a:off x="3957900" y="336300"/>
            <a:ext cx="1228200" cy="3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Missing Data</a:t>
            </a:r>
            <a:endParaRPr sz="1200">
              <a:latin typeface="Lato"/>
              <a:ea typeface="Lato"/>
              <a:cs typeface="Lato"/>
              <a:sym typeface="Lato"/>
            </a:endParaRPr>
          </a:p>
        </p:txBody>
      </p:sp>
      <p:sp>
        <p:nvSpPr>
          <p:cNvPr id="144" name="Google Shape;144;p17"/>
          <p:cNvSpPr/>
          <p:nvPr/>
        </p:nvSpPr>
        <p:spPr>
          <a:xfrm>
            <a:off x="3957900" y="1354263"/>
            <a:ext cx="1228200" cy="3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Inconsistent</a:t>
            </a:r>
            <a:r>
              <a:rPr lang="en" sz="1200">
                <a:latin typeface="Lato"/>
                <a:ea typeface="Lato"/>
                <a:cs typeface="Lato"/>
                <a:sym typeface="Lato"/>
              </a:rPr>
              <a:t> Data</a:t>
            </a:r>
            <a:endParaRPr sz="1200">
              <a:latin typeface="Lato"/>
              <a:ea typeface="Lato"/>
              <a:cs typeface="Lato"/>
              <a:sym typeface="Lato"/>
            </a:endParaRPr>
          </a:p>
        </p:txBody>
      </p:sp>
      <p:sp>
        <p:nvSpPr>
          <p:cNvPr id="145" name="Google Shape;145;p17"/>
          <p:cNvSpPr/>
          <p:nvPr/>
        </p:nvSpPr>
        <p:spPr>
          <a:xfrm>
            <a:off x="3957900" y="2372250"/>
            <a:ext cx="1228200" cy="3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Duplicate Data</a:t>
            </a:r>
            <a:endParaRPr sz="1200">
              <a:latin typeface="Lato"/>
              <a:ea typeface="Lato"/>
              <a:cs typeface="Lato"/>
              <a:sym typeface="Lato"/>
            </a:endParaRPr>
          </a:p>
        </p:txBody>
      </p:sp>
      <p:sp>
        <p:nvSpPr>
          <p:cNvPr id="146" name="Google Shape;146;p17"/>
          <p:cNvSpPr/>
          <p:nvPr/>
        </p:nvSpPr>
        <p:spPr>
          <a:xfrm>
            <a:off x="3957900" y="3390225"/>
            <a:ext cx="1228200" cy="3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Irrelevant Data</a:t>
            </a:r>
            <a:endParaRPr sz="1200">
              <a:latin typeface="Lato"/>
              <a:ea typeface="Lato"/>
              <a:cs typeface="Lato"/>
              <a:sym typeface="Lato"/>
            </a:endParaRPr>
          </a:p>
        </p:txBody>
      </p:sp>
      <p:sp>
        <p:nvSpPr>
          <p:cNvPr id="147" name="Google Shape;147;p17"/>
          <p:cNvSpPr/>
          <p:nvPr/>
        </p:nvSpPr>
        <p:spPr>
          <a:xfrm>
            <a:off x="3957900" y="4408200"/>
            <a:ext cx="1228200" cy="3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Outliers</a:t>
            </a:r>
            <a:endParaRPr sz="1300">
              <a:latin typeface="Lato"/>
              <a:ea typeface="Lato"/>
              <a:cs typeface="Lato"/>
              <a:sym typeface="Lato"/>
            </a:endParaRPr>
          </a:p>
        </p:txBody>
      </p:sp>
      <p:sp>
        <p:nvSpPr>
          <p:cNvPr id="148" name="Google Shape;148;p17"/>
          <p:cNvSpPr/>
          <p:nvPr/>
        </p:nvSpPr>
        <p:spPr>
          <a:xfrm>
            <a:off x="2745947" y="2497200"/>
            <a:ext cx="814800" cy="14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 name="Google Shape;149;p17"/>
          <p:cNvSpPr/>
          <p:nvPr/>
        </p:nvSpPr>
        <p:spPr>
          <a:xfrm>
            <a:off x="5861800" y="73925"/>
            <a:ext cx="2914800" cy="80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We encountered missing values in several columns, which could potentially skew our analysis and lead to incorrect conclusions. </a:t>
            </a:r>
            <a:endParaRPr sz="1200">
              <a:latin typeface="Lato"/>
              <a:ea typeface="Lato"/>
              <a:cs typeface="Lato"/>
              <a:sym typeface="Lato"/>
            </a:endParaRPr>
          </a:p>
        </p:txBody>
      </p:sp>
      <p:sp>
        <p:nvSpPr>
          <p:cNvPr id="150" name="Google Shape;150;p17"/>
          <p:cNvSpPr/>
          <p:nvPr/>
        </p:nvSpPr>
        <p:spPr>
          <a:xfrm>
            <a:off x="5861800" y="1116300"/>
            <a:ext cx="2914800" cy="80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We standardized the data to ensure uniformity, which is crucial for accurate categorization and analysis.</a:t>
            </a:r>
            <a:endParaRPr sz="1200">
              <a:latin typeface="Lato"/>
              <a:ea typeface="Lato"/>
              <a:cs typeface="Lato"/>
              <a:sym typeface="Lato"/>
            </a:endParaRPr>
          </a:p>
        </p:txBody>
      </p:sp>
      <p:sp>
        <p:nvSpPr>
          <p:cNvPr id="151" name="Google Shape;151;p17"/>
          <p:cNvSpPr/>
          <p:nvPr/>
        </p:nvSpPr>
        <p:spPr>
          <a:xfrm>
            <a:off x="5861800" y="2109900"/>
            <a:ext cx="2914800" cy="80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200">
                <a:latin typeface="Lato"/>
                <a:ea typeface="Lato"/>
                <a:cs typeface="Lato"/>
                <a:sym typeface="Lato"/>
              </a:rPr>
              <a:t>Duplicate entries can distort data analysis by over-representing certain observations. We removed these duplicates to prevent bias.</a:t>
            </a:r>
            <a:endParaRPr sz="1200">
              <a:latin typeface="Lato"/>
              <a:ea typeface="Lato"/>
              <a:cs typeface="Lato"/>
              <a:sym typeface="Lato"/>
            </a:endParaRPr>
          </a:p>
        </p:txBody>
      </p:sp>
      <p:sp>
        <p:nvSpPr>
          <p:cNvPr id="152" name="Google Shape;152;p17"/>
          <p:cNvSpPr/>
          <p:nvPr/>
        </p:nvSpPr>
        <p:spPr>
          <a:xfrm>
            <a:off x="5861800" y="3127875"/>
            <a:ext cx="2914800" cy="80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200">
                <a:latin typeface="Lato"/>
                <a:ea typeface="Lato"/>
                <a:cs typeface="Lato"/>
                <a:sym typeface="Lato"/>
              </a:rPr>
              <a:t>Removing these helped simplify the dataset and focus on the variables that matter most to our study.</a:t>
            </a:r>
            <a:endParaRPr sz="1200">
              <a:latin typeface="Lato"/>
              <a:ea typeface="Lato"/>
              <a:cs typeface="Lato"/>
              <a:sym typeface="Lato"/>
            </a:endParaRPr>
          </a:p>
        </p:txBody>
      </p:sp>
      <p:sp>
        <p:nvSpPr>
          <p:cNvPr id="153" name="Google Shape;153;p17"/>
          <p:cNvSpPr/>
          <p:nvPr/>
        </p:nvSpPr>
        <p:spPr>
          <a:xfrm>
            <a:off x="5861800" y="4145850"/>
            <a:ext cx="3002700" cy="80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200">
                <a:latin typeface="Lato"/>
                <a:ea typeface="Lato"/>
                <a:cs typeface="Lato"/>
                <a:sym typeface="Lato"/>
              </a:rPr>
              <a:t>We used the Interquartile Range (IQR) method to identify and remove extreme values from the price_usd column.</a:t>
            </a:r>
            <a:endParaRPr sz="1200">
              <a:latin typeface="Lato"/>
              <a:ea typeface="Lato"/>
              <a:cs typeface="Lato"/>
              <a:sym typeface="Lato"/>
            </a:endParaRPr>
          </a:p>
        </p:txBody>
      </p:sp>
      <p:sp>
        <p:nvSpPr>
          <p:cNvPr id="154" name="Google Shape;154;p17"/>
          <p:cNvSpPr/>
          <p:nvPr/>
        </p:nvSpPr>
        <p:spPr>
          <a:xfrm>
            <a:off x="5249599" y="497550"/>
            <a:ext cx="548700" cy="7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 name="Google Shape;155;p17"/>
          <p:cNvSpPr/>
          <p:nvPr/>
        </p:nvSpPr>
        <p:spPr>
          <a:xfrm>
            <a:off x="5249599" y="1515525"/>
            <a:ext cx="548700" cy="7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 name="Google Shape;156;p17"/>
          <p:cNvSpPr/>
          <p:nvPr/>
        </p:nvSpPr>
        <p:spPr>
          <a:xfrm>
            <a:off x="5249599" y="2533500"/>
            <a:ext cx="548700" cy="7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 name="Google Shape;157;p17"/>
          <p:cNvSpPr/>
          <p:nvPr/>
        </p:nvSpPr>
        <p:spPr>
          <a:xfrm>
            <a:off x="5249599" y="3551475"/>
            <a:ext cx="548700" cy="7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 name="Google Shape;158;p17"/>
          <p:cNvSpPr/>
          <p:nvPr/>
        </p:nvSpPr>
        <p:spPr>
          <a:xfrm>
            <a:off x="5249599" y="4569450"/>
            <a:ext cx="548700" cy="7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18"/>
          <p:cNvSpPr/>
          <p:nvPr/>
        </p:nvSpPr>
        <p:spPr>
          <a:xfrm>
            <a:off x="3532800" y="62963"/>
            <a:ext cx="2078400" cy="99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2. Exploratory Data </a:t>
            </a:r>
            <a:r>
              <a:rPr b="1" lang="en">
                <a:latin typeface="Lato"/>
                <a:ea typeface="Lato"/>
                <a:cs typeface="Lato"/>
                <a:sym typeface="Lato"/>
              </a:rPr>
              <a:t>Analysis</a:t>
            </a:r>
            <a:endParaRPr b="1">
              <a:latin typeface="Lato"/>
              <a:ea typeface="Lato"/>
              <a:cs typeface="Lato"/>
              <a:sym typeface="Lato"/>
            </a:endParaRPr>
          </a:p>
        </p:txBody>
      </p:sp>
      <p:sp>
        <p:nvSpPr>
          <p:cNvPr id="165" name="Google Shape;165;p18"/>
          <p:cNvSpPr/>
          <p:nvPr/>
        </p:nvSpPr>
        <p:spPr>
          <a:xfrm>
            <a:off x="119950" y="1321500"/>
            <a:ext cx="27501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A.</a:t>
            </a:r>
            <a:r>
              <a:rPr lang="en"/>
              <a:t>Product Information Analysis</a:t>
            </a:r>
            <a:endParaRPr sz="1700">
              <a:latin typeface="Lato"/>
              <a:ea typeface="Lato"/>
              <a:cs typeface="Lato"/>
              <a:sym typeface="Lato"/>
            </a:endParaRPr>
          </a:p>
        </p:txBody>
      </p:sp>
      <p:sp>
        <p:nvSpPr>
          <p:cNvPr id="166" name="Google Shape;166;p18"/>
          <p:cNvSpPr/>
          <p:nvPr/>
        </p:nvSpPr>
        <p:spPr>
          <a:xfrm>
            <a:off x="3196950" y="1321500"/>
            <a:ext cx="27501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a:t>B.</a:t>
            </a:r>
            <a:r>
              <a:rPr lang="en"/>
              <a:t>Sentiment Analysis of</a:t>
            </a:r>
            <a:r>
              <a:rPr lang="en" sz="1100"/>
              <a:t> </a:t>
            </a:r>
            <a:r>
              <a:rPr lang="en"/>
              <a:t>Reviews</a:t>
            </a:r>
            <a:endParaRPr>
              <a:latin typeface="Lato"/>
              <a:ea typeface="Lato"/>
              <a:cs typeface="Lato"/>
              <a:sym typeface="Lato"/>
            </a:endParaRPr>
          </a:p>
        </p:txBody>
      </p:sp>
      <p:sp>
        <p:nvSpPr>
          <p:cNvPr id="167" name="Google Shape;167;p18"/>
          <p:cNvSpPr/>
          <p:nvPr/>
        </p:nvSpPr>
        <p:spPr>
          <a:xfrm>
            <a:off x="6273950" y="1321488"/>
            <a:ext cx="27501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a:t>C.</a:t>
            </a:r>
            <a:r>
              <a:rPr lang="en"/>
              <a:t>Rating Trend Analysis</a:t>
            </a:r>
            <a:endParaRPr/>
          </a:p>
        </p:txBody>
      </p:sp>
      <p:sp>
        <p:nvSpPr>
          <p:cNvPr id="168" name="Google Shape;168;p18"/>
          <p:cNvSpPr/>
          <p:nvPr/>
        </p:nvSpPr>
        <p:spPr>
          <a:xfrm>
            <a:off x="1416250" y="2129575"/>
            <a:ext cx="157500" cy="472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 name="Google Shape;169;p18"/>
          <p:cNvSpPr/>
          <p:nvPr/>
        </p:nvSpPr>
        <p:spPr>
          <a:xfrm>
            <a:off x="4493250" y="2129575"/>
            <a:ext cx="157500" cy="472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 name="Google Shape;170;p18"/>
          <p:cNvSpPr/>
          <p:nvPr/>
        </p:nvSpPr>
        <p:spPr>
          <a:xfrm>
            <a:off x="7570250" y="2129575"/>
            <a:ext cx="157500" cy="472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1" name="Google Shape;171;p18"/>
          <p:cNvSpPr/>
          <p:nvPr/>
        </p:nvSpPr>
        <p:spPr>
          <a:xfrm>
            <a:off x="140950" y="2937650"/>
            <a:ext cx="2729100" cy="158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300"/>
              <a:t>We analyzed the </a:t>
            </a:r>
            <a:r>
              <a:rPr b="1" lang="en" sz="1300"/>
              <a:t>distribution</a:t>
            </a:r>
            <a:r>
              <a:rPr lang="en" sz="1300"/>
              <a:t> of products across different categories, their price range, and ratings to understand the market segmentation better.</a:t>
            </a:r>
            <a:endParaRPr sz="1600">
              <a:latin typeface="Lato"/>
              <a:ea typeface="Lato"/>
              <a:cs typeface="Lato"/>
              <a:sym typeface="Lato"/>
            </a:endParaRPr>
          </a:p>
        </p:txBody>
      </p:sp>
      <p:sp>
        <p:nvSpPr>
          <p:cNvPr id="172" name="Google Shape;172;p18"/>
          <p:cNvSpPr/>
          <p:nvPr/>
        </p:nvSpPr>
        <p:spPr>
          <a:xfrm>
            <a:off x="3207450" y="2937650"/>
            <a:ext cx="2729100" cy="158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300"/>
              <a:t>Utilizing the </a:t>
            </a:r>
            <a:r>
              <a:rPr b="1" lang="en" sz="1300"/>
              <a:t>TextBlob library</a:t>
            </a:r>
            <a:r>
              <a:rPr lang="en" sz="1300"/>
              <a:t>, we performed sentiment analysis on customer reviews to gauge overall sentiment trends and customer satisfaction levels.</a:t>
            </a:r>
            <a:endParaRPr sz="1300"/>
          </a:p>
        </p:txBody>
      </p:sp>
      <p:sp>
        <p:nvSpPr>
          <p:cNvPr id="173" name="Google Shape;173;p18"/>
          <p:cNvSpPr/>
          <p:nvPr/>
        </p:nvSpPr>
        <p:spPr>
          <a:xfrm>
            <a:off x="6273950" y="2937650"/>
            <a:ext cx="2729100" cy="158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300"/>
              <a:t>We explored how product </a:t>
            </a:r>
            <a:r>
              <a:rPr b="1" lang="en" sz="1300"/>
              <a:t>ratings evolved</a:t>
            </a:r>
            <a:r>
              <a:rPr lang="en" sz="1300"/>
              <a:t> over time to identify any trends in customer satisfaction.</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p:nvPr/>
        </p:nvSpPr>
        <p:spPr>
          <a:xfrm>
            <a:off x="289225" y="184338"/>
            <a:ext cx="2078400" cy="99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2. Exploratory Data </a:t>
            </a:r>
            <a:r>
              <a:rPr b="1" lang="en">
                <a:latin typeface="Lato"/>
                <a:ea typeface="Lato"/>
                <a:cs typeface="Lato"/>
                <a:sym typeface="Lato"/>
              </a:rPr>
              <a:t>Analysis</a:t>
            </a:r>
            <a:endParaRPr b="1">
              <a:latin typeface="Lato"/>
              <a:ea typeface="Lato"/>
              <a:cs typeface="Lato"/>
              <a:sym typeface="Lato"/>
            </a:endParaRPr>
          </a:p>
        </p:txBody>
      </p:sp>
      <p:sp>
        <p:nvSpPr>
          <p:cNvPr id="179" name="Google Shape;179;p19"/>
          <p:cNvSpPr/>
          <p:nvPr/>
        </p:nvSpPr>
        <p:spPr>
          <a:xfrm>
            <a:off x="3196950" y="446700"/>
            <a:ext cx="27501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A.Product Information Analysis</a:t>
            </a:r>
            <a:endParaRPr sz="1700">
              <a:latin typeface="Lato"/>
              <a:ea typeface="Lato"/>
              <a:cs typeface="Lato"/>
              <a:sym typeface="Lato"/>
            </a:endParaRPr>
          </a:p>
        </p:txBody>
      </p:sp>
      <p:pic>
        <p:nvPicPr>
          <p:cNvPr id="180" name="Google Shape;180;p19"/>
          <p:cNvPicPr preferRelativeResize="0"/>
          <p:nvPr/>
        </p:nvPicPr>
        <p:blipFill>
          <a:blip r:embed="rId3">
            <a:alphaModFix/>
          </a:blip>
          <a:stretch>
            <a:fillRect/>
          </a:stretch>
        </p:blipFill>
        <p:spPr>
          <a:xfrm>
            <a:off x="289225" y="1440500"/>
            <a:ext cx="5831275" cy="3523050"/>
          </a:xfrm>
          <a:prstGeom prst="rect">
            <a:avLst/>
          </a:prstGeom>
          <a:noFill/>
          <a:ln>
            <a:noFill/>
          </a:ln>
        </p:spPr>
      </p:pic>
      <p:sp>
        <p:nvSpPr>
          <p:cNvPr id="181" name="Google Shape;181;p19"/>
          <p:cNvSpPr txBox="1"/>
          <p:nvPr/>
        </p:nvSpPr>
        <p:spPr>
          <a:xfrm>
            <a:off x="6029700" y="978300"/>
            <a:ext cx="3114300" cy="4165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n" sz="1200"/>
              <a:t>Through visualizing the product category distribution, we observed a concentration of products in a few categories, indicating potential market saturation or popular segments. </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Price distribution analysis highlighted a wide range of products catering to both budget-friendly and premium segments. </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The average ratings across different categories revealed high customer satisfaction in niche categories, suggesting quality or specialized offerings in these areas.</a:t>
            </a:r>
            <a:endParaRPr sz="1200"/>
          </a:p>
          <a:p>
            <a:pPr indent="0" lvl="0" marL="0" rtl="0" algn="l">
              <a:spcBef>
                <a:spcPts val="0"/>
              </a:spcBef>
              <a:spcAft>
                <a:spcPts val="0"/>
              </a:spcAft>
              <a:buNone/>
            </a:pPr>
            <a:r>
              <a:t/>
            </a:r>
            <a:endParaRPr sz="2400">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p:nvPr/>
        </p:nvSpPr>
        <p:spPr>
          <a:xfrm>
            <a:off x="262850" y="211063"/>
            <a:ext cx="2078400" cy="99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2. Exploratory Data </a:t>
            </a:r>
            <a:r>
              <a:rPr b="1" lang="en">
                <a:latin typeface="Lato"/>
                <a:ea typeface="Lato"/>
                <a:cs typeface="Lato"/>
                <a:sym typeface="Lato"/>
              </a:rPr>
              <a:t>Analysis</a:t>
            </a:r>
            <a:endParaRPr b="1">
              <a:latin typeface="Lato"/>
              <a:ea typeface="Lato"/>
              <a:cs typeface="Lato"/>
              <a:sym typeface="Lato"/>
            </a:endParaRPr>
          </a:p>
        </p:txBody>
      </p:sp>
      <p:sp>
        <p:nvSpPr>
          <p:cNvPr id="187" name="Google Shape;187;p20"/>
          <p:cNvSpPr txBox="1"/>
          <p:nvPr/>
        </p:nvSpPr>
        <p:spPr>
          <a:xfrm>
            <a:off x="6029700" y="1133650"/>
            <a:ext cx="3114300" cy="4218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Char char="❖"/>
            </a:pPr>
            <a:r>
              <a:rPr lang="en" sz="1200"/>
              <a:t>The sentiment analysis indicated a predominantly positive sentiment among the reviews, with a significant portion of reviews reflecting high customer satisfaction. </a:t>
            </a:r>
            <a:endParaRPr sz="1200"/>
          </a:p>
          <a:p>
            <a:pPr indent="0" lvl="0" marL="457200" rtl="0" algn="l">
              <a:lnSpc>
                <a:spcPct val="115000"/>
              </a:lnSpc>
              <a:spcBef>
                <a:spcPts val="0"/>
              </a:spcBef>
              <a:spcAft>
                <a:spcPts val="0"/>
              </a:spcAft>
              <a:buNone/>
            </a:pPr>
            <a:r>
              <a:t/>
            </a:r>
            <a:endParaRPr sz="1200"/>
          </a:p>
          <a:p>
            <a:pPr indent="-311150" lvl="0" marL="457200" rtl="0" algn="l">
              <a:lnSpc>
                <a:spcPct val="115000"/>
              </a:lnSpc>
              <a:spcBef>
                <a:spcPts val="0"/>
              </a:spcBef>
              <a:spcAft>
                <a:spcPts val="0"/>
              </a:spcAft>
              <a:buSzPts val="1300"/>
              <a:buChar char="❖"/>
            </a:pPr>
            <a:r>
              <a:rPr lang="en" sz="1200"/>
              <a:t>Visualizing sentiment polarity scores revealed a skew towards positive ratings, emphasizing the quality of products or customer service. </a:t>
            </a:r>
            <a:endParaRPr sz="1200"/>
          </a:p>
          <a:p>
            <a:pPr indent="0" lvl="0" marL="457200" rtl="0" algn="l">
              <a:lnSpc>
                <a:spcPct val="115000"/>
              </a:lnSpc>
              <a:spcBef>
                <a:spcPts val="0"/>
              </a:spcBef>
              <a:spcAft>
                <a:spcPts val="0"/>
              </a:spcAft>
              <a:buNone/>
            </a:pPr>
            <a:r>
              <a:t/>
            </a:r>
            <a:endParaRPr sz="1200"/>
          </a:p>
          <a:p>
            <a:pPr indent="-311150" lvl="0" marL="457200" rtl="0" algn="l">
              <a:lnSpc>
                <a:spcPct val="115000"/>
              </a:lnSpc>
              <a:spcBef>
                <a:spcPts val="0"/>
              </a:spcBef>
              <a:spcAft>
                <a:spcPts val="0"/>
              </a:spcAft>
              <a:buSzPts val="1300"/>
              <a:buChar char="❖"/>
            </a:pPr>
            <a:r>
              <a:rPr lang="en" sz="1200"/>
              <a:t>However, the presence of negative sentiments in some reviews underscored areas for improvement, particularly in product effectiveness or expectations.</a:t>
            </a:r>
            <a:endParaRPr sz="1200"/>
          </a:p>
          <a:p>
            <a:pPr indent="0" lvl="0" marL="0" rtl="0" algn="l">
              <a:lnSpc>
                <a:spcPct val="115000"/>
              </a:lnSpc>
              <a:spcBef>
                <a:spcPts val="0"/>
              </a:spcBef>
              <a:spcAft>
                <a:spcPts val="0"/>
              </a:spcAft>
              <a:buNone/>
            </a:pPr>
            <a:r>
              <a:t/>
            </a:r>
            <a:endParaRPr sz="1200"/>
          </a:p>
          <a:p>
            <a:pPr indent="0" lvl="0" marL="0" rtl="0" algn="l">
              <a:spcBef>
                <a:spcPts val="0"/>
              </a:spcBef>
              <a:spcAft>
                <a:spcPts val="0"/>
              </a:spcAft>
              <a:buNone/>
            </a:pPr>
            <a:r>
              <a:t/>
            </a:r>
            <a:endParaRPr sz="2400">
              <a:solidFill>
                <a:schemeClr val="dk1"/>
              </a:solidFill>
              <a:latin typeface="Lato"/>
              <a:ea typeface="Lato"/>
              <a:cs typeface="Lato"/>
              <a:sym typeface="Lato"/>
            </a:endParaRPr>
          </a:p>
        </p:txBody>
      </p:sp>
      <p:pic>
        <p:nvPicPr>
          <p:cNvPr id="188" name="Google Shape;188;p20"/>
          <p:cNvPicPr preferRelativeResize="0"/>
          <p:nvPr/>
        </p:nvPicPr>
        <p:blipFill>
          <a:blip r:embed="rId3">
            <a:alphaModFix/>
          </a:blip>
          <a:stretch>
            <a:fillRect/>
          </a:stretch>
        </p:blipFill>
        <p:spPr>
          <a:xfrm>
            <a:off x="86100" y="1208275"/>
            <a:ext cx="5943600" cy="3705225"/>
          </a:xfrm>
          <a:prstGeom prst="rect">
            <a:avLst/>
          </a:prstGeom>
          <a:noFill/>
          <a:ln>
            <a:noFill/>
          </a:ln>
        </p:spPr>
      </p:pic>
      <p:sp>
        <p:nvSpPr>
          <p:cNvPr id="189" name="Google Shape;189;p20"/>
          <p:cNvSpPr/>
          <p:nvPr/>
        </p:nvSpPr>
        <p:spPr>
          <a:xfrm>
            <a:off x="3196950" y="473425"/>
            <a:ext cx="27501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a:t>B.Sentiment Analysis of</a:t>
            </a:r>
            <a:r>
              <a:rPr lang="en" sz="1100"/>
              <a:t> </a:t>
            </a:r>
            <a:r>
              <a:rPr lang="en"/>
              <a:t>Reviews</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